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741" r:id="rId2"/>
    <p:sldMasterId id="2147483711" r:id="rId3"/>
    <p:sldMasterId id="214748366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88" r:id="rId7"/>
    <p:sldId id="285" r:id="rId8"/>
    <p:sldId id="303" r:id="rId9"/>
    <p:sldId id="263" r:id="rId10"/>
    <p:sldId id="262" r:id="rId11"/>
    <p:sldId id="268" r:id="rId12"/>
    <p:sldId id="277" r:id="rId13"/>
    <p:sldId id="304" r:id="rId14"/>
    <p:sldId id="305" r:id="rId15"/>
    <p:sldId id="292" r:id="rId16"/>
    <p:sldId id="270" r:id="rId17"/>
    <p:sldId id="306" r:id="rId18"/>
    <p:sldId id="307" r:id="rId19"/>
    <p:sldId id="289" r:id="rId20"/>
    <p:sldId id="259" r:id="rId21"/>
    <p:sldId id="308" r:id="rId22"/>
  </p:sldIdLst>
  <p:sldSz cx="12192000" cy="6858000"/>
  <p:notesSz cx="68199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FBB"/>
    <a:srgbClr val="2B5796"/>
    <a:srgbClr val="B35C48"/>
    <a:srgbClr val="D9D9D9"/>
    <a:srgbClr val="B0B0B0"/>
    <a:srgbClr val="00ADEF"/>
    <a:srgbClr val="C68070"/>
    <a:srgbClr val="858585"/>
    <a:srgbClr val="D5A39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85209" autoAdjust="0"/>
  </p:normalViewPr>
  <p:slideViewPr>
    <p:cSldViewPr>
      <p:cViewPr varScale="1">
        <p:scale>
          <a:sx n="58" d="100"/>
          <a:sy n="58" d="100"/>
        </p:scale>
        <p:origin x="78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B03DC-FF11-4115-9E5E-722A4785292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AD6D11-D7FC-4FF9-B9EC-E82C307E7FE4}">
      <dgm:prSet phldrT="[Texto]"/>
      <dgm:spPr/>
      <dgm:t>
        <a:bodyPr/>
        <a:lstStyle/>
        <a:p>
          <a:r>
            <a:rPr lang="en-GB" noProof="0" dirty="0" smtClean="0"/>
            <a:t>Regulatory limits</a:t>
          </a:r>
          <a:endParaRPr lang="en-GB" noProof="0" dirty="0"/>
        </a:p>
      </dgm:t>
    </dgm:pt>
    <dgm:pt modelId="{A20EF761-B313-4423-8B52-00AEC1036618}" type="parTrans" cxnId="{ADE53ECC-1886-4374-8079-79C3B189039A}">
      <dgm:prSet/>
      <dgm:spPr/>
      <dgm:t>
        <a:bodyPr/>
        <a:lstStyle/>
        <a:p>
          <a:endParaRPr lang="en-GB" noProof="0" dirty="0"/>
        </a:p>
      </dgm:t>
    </dgm:pt>
    <dgm:pt modelId="{D87AA085-7F09-4285-80C4-6A24EF2F43AA}" type="sibTrans" cxnId="{ADE53ECC-1886-4374-8079-79C3B189039A}">
      <dgm:prSet/>
      <dgm:spPr/>
      <dgm:t>
        <a:bodyPr/>
        <a:lstStyle/>
        <a:p>
          <a:endParaRPr lang="en-GB" noProof="0" dirty="0"/>
        </a:p>
      </dgm:t>
    </dgm:pt>
    <dgm:pt modelId="{E6DF2AC1-009B-4C1A-B26D-B0CD67BF7914}">
      <dgm:prSet phldrT="[Texto]"/>
      <dgm:spPr/>
      <dgm:t>
        <a:bodyPr/>
        <a:lstStyle/>
        <a:p>
          <a:r>
            <a:rPr lang="en-GB" noProof="0" dirty="0" smtClean="0"/>
            <a:t>Need of Digitalization</a:t>
          </a:r>
          <a:endParaRPr lang="en-GB" noProof="0" dirty="0"/>
        </a:p>
      </dgm:t>
    </dgm:pt>
    <dgm:pt modelId="{F469ED8B-396F-414F-A1DA-8C0AAC52BDB2}" type="parTrans" cxnId="{034B7B44-E800-4641-8F8E-E5B3E5D7183B}">
      <dgm:prSet/>
      <dgm:spPr/>
      <dgm:t>
        <a:bodyPr/>
        <a:lstStyle/>
        <a:p>
          <a:endParaRPr lang="en-GB" noProof="0" dirty="0"/>
        </a:p>
      </dgm:t>
    </dgm:pt>
    <dgm:pt modelId="{20280F15-3689-47BF-B777-95F9A44EB629}" type="sibTrans" cxnId="{034B7B44-E800-4641-8F8E-E5B3E5D7183B}">
      <dgm:prSet/>
      <dgm:spPr/>
      <dgm:t>
        <a:bodyPr/>
        <a:lstStyle/>
        <a:p>
          <a:endParaRPr lang="en-GB" noProof="0" dirty="0"/>
        </a:p>
      </dgm:t>
    </dgm:pt>
    <dgm:pt modelId="{AEADE3B1-1404-44F8-BCD2-6CB1985E9030}">
      <dgm:prSet phldrT="[Texto]"/>
      <dgm:spPr/>
      <dgm:t>
        <a:bodyPr/>
        <a:lstStyle/>
        <a:p>
          <a:r>
            <a:rPr lang="en-GB" noProof="0" dirty="0" smtClean="0"/>
            <a:t>Harmonised</a:t>
          </a:r>
        </a:p>
        <a:p>
          <a:r>
            <a:rPr lang="en-GB" noProof="0" dirty="0" smtClean="0"/>
            <a:t>Indicators</a:t>
          </a:r>
          <a:endParaRPr lang="en-GB" noProof="0" dirty="0"/>
        </a:p>
      </dgm:t>
    </dgm:pt>
    <dgm:pt modelId="{21233EE8-4FFD-42D0-9868-E2AD3AAE9081}" type="parTrans" cxnId="{74C5B919-24DC-4296-86B8-C460FF8EC424}">
      <dgm:prSet/>
      <dgm:spPr/>
      <dgm:t>
        <a:bodyPr/>
        <a:lstStyle/>
        <a:p>
          <a:endParaRPr lang="en-GB" noProof="0" dirty="0"/>
        </a:p>
      </dgm:t>
    </dgm:pt>
    <dgm:pt modelId="{571C8AD0-5D36-4823-97D4-E3E2AC09D0FB}" type="sibTrans" cxnId="{74C5B919-24DC-4296-86B8-C460FF8EC424}">
      <dgm:prSet/>
      <dgm:spPr/>
      <dgm:t>
        <a:bodyPr/>
        <a:lstStyle/>
        <a:p>
          <a:endParaRPr lang="en-GB" noProof="0" dirty="0"/>
        </a:p>
      </dgm:t>
    </dgm:pt>
    <dgm:pt modelId="{1E257745-5063-4EDB-B6E2-D90E5CD830AD}">
      <dgm:prSet phldrT="[Texto]"/>
      <dgm:spPr/>
      <dgm:t>
        <a:bodyPr/>
        <a:lstStyle/>
        <a:p>
          <a:r>
            <a:rPr lang="en-GB" noProof="0" dirty="0" smtClean="0"/>
            <a:t>Information granularity</a:t>
          </a:r>
          <a:endParaRPr lang="en-GB" noProof="0" dirty="0"/>
        </a:p>
      </dgm:t>
    </dgm:pt>
    <dgm:pt modelId="{5F01D1EB-70E5-4A73-9F61-23F2DBFBC4A1}" type="parTrans" cxnId="{6561D147-82DA-465E-B9DB-821955CB2053}">
      <dgm:prSet/>
      <dgm:spPr/>
      <dgm:t>
        <a:bodyPr/>
        <a:lstStyle/>
        <a:p>
          <a:endParaRPr lang="en-GB" noProof="0" dirty="0"/>
        </a:p>
      </dgm:t>
    </dgm:pt>
    <dgm:pt modelId="{FD015575-2A93-412F-B8DF-05A3012D1B55}" type="sibTrans" cxnId="{6561D147-82DA-465E-B9DB-821955CB2053}">
      <dgm:prSet/>
      <dgm:spPr/>
      <dgm:t>
        <a:bodyPr/>
        <a:lstStyle/>
        <a:p>
          <a:endParaRPr lang="en-GB" noProof="0" dirty="0"/>
        </a:p>
      </dgm:t>
    </dgm:pt>
    <dgm:pt modelId="{F3E6BD31-12C4-4920-8D7E-239AB6E96194}" type="pres">
      <dgm:prSet presAssocID="{329B03DC-FF11-4115-9E5E-722A478529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BB4421-2A6A-4A1A-BED5-F094DE16814F}" type="pres">
      <dgm:prSet presAssocID="{9EAD6D11-D7FC-4FF9-B9EC-E82C307E7F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0D6B07-2C13-4257-AA8D-8EB044984495}" type="pres">
      <dgm:prSet presAssocID="{9EAD6D11-D7FC-4FF9-B9EC-E82C307E7FE4}" presName="spNode" presStyleCnt="0"/>
      <dgm:spPr/>
    </dgm:pt>
    <dgm:pt modelId="{E1099059-6F7D-4305-B3F4-4AAB4C20A98B}" type="pres">
      <dgm:prSet presAssocID="{D87AA085-7F09-4285-80C4-6A24EF2F43AA}" presName="sibTrans" presStyleLbl="sibTrans1D1" presStyleIdx="0" presStyleCnt="4"/>
      <dgm:spPr/>
      <dgm:t>
        <a:bodyPr/>
        <a:lstStyle/>
        <a:p>
          <a:endParaRPr lang="es-ES"/>
        </a:p>
      </dgm:t>
    </dgm:pt>
    <dgm:pt modelId="{CEF3F71C-01C5-443A-9344-B1F4BBCED455}" type="pres">
      <dgm:prSet presAssocID="{E6DF2AC1-009B-4C1A-B26D-B0CD67BF79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0E9B4-985D-41FE-9B16-02EEC545FE3A}" type="pres">
      <dgm:prSet presAssocID="{E6DF2AC1-009B-4C1A-B26D-B0CD67BF7914}" presName="spNode" presStyleCnt="0"/>
      <dgm:spPr/>
    </dgm:pt>
    <dgm:pt modelId="{A300BAD3-F979-4ED7-AD78-7282F58B570D}" type="pres">
      <dgm:prSet presAssocID="{20280F15-3689-47BF-B777-95F9A44EB629}" presName="sibTrans" presStyleLbl="sibTrans1D1" presStyleIdx="1" presStyleCnt="4"/>
      <dgm:spPr/>
      <dgm:t>
        <a:bodyPr/>
        <a:lstStyle/>
        <a:p>
          <a:endParaRPr lang="es-ES"/>
        </a:p>
      </dgm:t>
    </dgm:pt>
    <dgm:pt modelId="{EDAD990D-BCE4-4E10-8AE7-8FBD263DE346}" type="pres">
      <dgm:prSet presAssocID="{AEADE3B1-1404-44F8-BCD2-6CB1985E90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E0FE1-EB8F-4BF1-BB63-F6B7B8913E24}" type="pres">
      <dgm:prSet presAssocID="{AEADE3B1-1404-44F8-BCD2-6CB1985E9030}" presName="spNode" presStyleCnt="0"/>
      <dgm:spPr/>
    </dgm:pt>
    <dgm:pt modelId="{03A52D33-E283-4670-9486-1FEBA585D13A}" type="pres">
      <dgm:prSet presAssocID="{571C8AD0-5D36-4823-97D4-E3E2AC09D0FB}" presName="sibTrans" presStyleLbl="sibTrans1D1" presStyleIdx="2" presStyleCnt="4"/>
      <dgm:spPr/>
      <dgm:t>
        <a:bodyPr/>
        <a:lstStyle/>
        <a:p>
          <a:endParaRPr lang="es-ES"/>
        </a:p>
      </dgm:t>
    </dgm:pt>
    <dgm:pt modelId="{67DA3C14-12D2-4FD9-AD2F-074A4BA3F4FA}" type="pres">
      <dgm:prSet presAssocID="{1E257745-5063-4EDB-B6E2-D90E5CD830AD}" presName="node" presStyleLbl="node1" presStyleIdx="3" presStyleCnt="4" custScaleX="1107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F96AF-CCD0-4E63-9E68-8545F78F9852}" type="pres">
      <dgm:prSet presAssocID="{1E257745-5063-4EDB-B6E2-D90E5CD830AD}" presName="spNode" presStyleCnt="0"/>
      <dgm:spPr/>
    </dgm:pt>
    <dgm:pt modelId="{9EAA489D-4F6D-449B-915A-592436117419}" type="pres">
      <dgm:prSet presAssocID="{FD015575-2A93-412F-B8DF-05A3012D1B55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8C341E2B-15B6-4EA3-AA9F-82F0796AF60C}" type="presOf" srcId="{D87AA085-7F09-4285-80C4-6A24EF2F43AA}" destId="{E1099059-6F7D-4305-B3F4-4AAB4C20A98B}" srcOrd="0" destOrd="0" presId="urn:microsoft.com/office/officeart/2005/8/layout/cycle6"/>
    <dgm:cxn modelId="{2BB423CC-1EC1-4F50-9827-A5DB7894E095}" type="presOf" srcId="{1E257745-5063-4EDB-B6E2-D90E5CD830AD}" destId="{67DA3C14-12D2-4FD9-AD2F-074A4BA3F4FA}" srcOrd="0" destOrd="0" presId="urn:microsoft.com/office/officeart/2005/8/layout/cycle6"/>
    <dgm:cxn modelId="{74C5B919-24DC-4296-86B8-C460FF8EC424}" srcId="{329B03DC-FF11-4115-9E5E-722A47852928}" destId="{AEADE3B1-1404-44F8-BCD2-6CB1985E9030}" srcOrd="2" destOrd="0" parTransId="{21233EE8-4FFD-42D0-9868-E2AD3AAE9081}" sibTransId="{571C8AD0-5D36-4823-97D4-E3E2AC09D0FB}"/>
    <dgm:cxn modelId="{49359FC6-3088-44DD-81BF-4E22BD1F84A9}" type="presOf" srcId="{AEADE3B1-1404-44F8-BCD2-6CB1985E9030}" destId="{EDAD990D-BCE4-4E10-8AE7-8FBD263DE346}" srcOrd="0" destOrd="0" presId="urn:microsoft.com/office/officeart/2005/8/layout/cycle6"/>
    <dgm:cxn modelId="{718454B9-EC10-4920-9887-5E9397F2A234}" type="presOf" srcId="{E6DF2AC1-009B-4C1A-B26D-B0CD67BF7914}" destId="{CEF3F71C-01C5-443A-9344-B1F4BBCED455}" srcOrd="0" destOrd="0" presId="urn:microsoft.com/office/officeart/2005/8/layout/cycle6"/>
    <dgm:cxn modelId="{28594C2A-FE8B-4583-A311-B6B5EE09193F}" type="presOf" srcId="{571C8AD0-5D36-4823-97D4-E3E2AC09D0FB}" destId="{03A52D33-E283-4670-9486-1FEBA585D13A}" srcOrd="0" destOrd="0" presId="urn:microsoft.com/office/officeart/2005/8/layout/cycle6"/>
    <dgm:cxn modelId="{ADE53ECC-1886-4374-8079-79C3B189039A}" srcId="{329B03DC-FF11-4115-9E5E-722A47852928}" destId="{9EAD6D11-D7FC-4FF9-B9EC-E82C307E7FE4}" srcOrd="0" destOrd="0" parTransId="{A20EF761-B313-4423-8B52-00AEC1036618}" sibTransId="{D87AA085-7F09-4285-80C4-6A24EF2F43AA}"/>
    <dgm:cxn modelId="{21E3AC66-91AF-435E-9FCB-C3FEB9C492B6}" type="presOf" srcId="{FD015575-2A93-412F-B8DF-05A3012D1B55}" destId="{9EAA489D-4F6D-449B-915A-592436117419}" srcOrd="0" destOrd="0" presId="urn:microsoft.com/office/officeart/2005/8/layout/cycle6"/>
    <dgm:cxn modelId="{034B7B44-E800-4641-8F8E-E5B3E5D7183B}" srcId="{329B03DC-FF11-4115-9E5E-722A47852928}" destId="{E6DF2AC1-009B-4C1A-B26D-B0CD67BF7914}" srcOrd="1" destOrd="0" parTransId="{F469ED8B-396F-414F-A1DA-8C0AAC52BDB2}" sibTransId="{20280F15-3689-47BF-B777-95F9A44EB629}"/>
    <dgm:cxn modelId="{7DF4DA44-F43A-4F64-BADC-9BF1D07F3F0E}" type="presOf" srcId="{20280F15-3689-47BF-B777-95F9A44EB629}" destId="{A300BAD3-F979-4ED7-AD78-7282F58B570D}" srcOrd="0" destOrd="0" presId="urn:microsoft.com/office/officeart/2005/8/layout/cycle6"/>
    <dgm:cxn modelId="{55C16EC5-168C-4675-9584-BBEB8C3FC801}" type="presOf" srcId="{9EAD6D11-D7FC-4FF9-B9EC-E82C307E7FE4}" destId="{15BB4421-2A6A-4A1A-BED5-F094DE16814F}" srcOrd="0" destOrd="0" presId="urn:microsoft.com/office/officeart/2005/8/layout/cycle6"/>
    <dgm:cxn modelId="{6561D147-82DA-465E-B9DB-821955CB2053}" srcId="{329B03DC-FF11-4115-9E5E-722A47852928}" destId="{1E257745-5063-4EDB-B6E2-D90E5CD830AD}" srcOrd="3" destOrd="0" parTransId="{5F01D1EB-70E5-4A73-9F61-23F2DBFBC4A1}" sibTransId="{FD015575-2A93-412F-B8DF-05A3012D1B55}"/>
    <dgm:cxn modelId="{9038D612-2515-49DC-AB4C-E15CBD842F86}" type="presOf" srcId="{329B03DC-FF11-4115-9E5E-722A47852928}" destId="{F3E6BD31-12C4-4920-8D7E-239AB6E96194}" srcOrd="0" destOrd="0" presId="urn:microsoft.com/office/officeart/2005/8/layout/cycle6"/>
    <dgm:cxn modelId="{FABEA052-B3A6-4DAB-B674-0DAF6BFF09A1}" type="presParOf" srcId="{F3E6BD31-12C4-4920-8D7E-239AB6E96194}" destId="{15BB4421-2A6A-4A1A-BED5-F094DE16814F}" srcOrd="0" destOrd="0" presId="urn:microsoft.com/office/officeart/2005/8/layout/cycle6"/>
    <dgm:cxn modelId="{C220B378-D60F-4A62-9C51-4740C7389397}" type="presParOf" srcId="{F3E6BD31-12C4-4920-8D7E-239AB6E96194}" destId="{5A0D6B07-2C13-4257-AA8D-8EB044984495}" srcOrd="1" destOrd="0" presId="urn:microsoft.com/office/officeart/2005/8/layout/cycle6"/>
    <dgm:cxn modelId="{9C211512-6D8C-4353-BAF2-4C91D0305E87}" type="presParOf" srcId="{F3E6BD31-12C4-4920-8D7E-239AB6E96194}" destId="{E1099059-6F7D-4305-B3F4-4AAB4C20A98B}" srcOrd="2" destOrd="0" presId="urn:microsoft.com/office/officeart/2005/8/layout/cycle6"/>
    <dgm:cxn modelId="{A20EB656-BECE-40FE-B56B-B11C7987777C}" type="presParOf" srcId="{F3E6BD31-12C4-4920-8D7E-239AB6E96194}" destId="{CEF3F71C-01C5-443A-9344-B1F4BBCED455}" srcOrd="3" destOrd="0" presId="urn:microsoft.com/office/officeart/2005/8/layout/cycle6"/>
    <dgm:cxn modelId="{4A61EA3D-D1E1-417A-A9B1-666A4D0D402B}" type="presParOf" srcId="{F3E6BD31-12C4-4920-8D7E-239AB6E96194}" destId="{0460E9B4-985D-41FE-9B16-02EEC545FE3A}" srcOrd="4" destOrd="0" presId="urn:microsoft.com/office/officeart/2005/8/layout/cycle6"/>
    <dgm:cxn modelId="{70F8629E-C041-4DC2-9C73-053452C08B6F}" type="presParOf" srcId="{F3E6BD31-12C4-4920-8D7E-239AB6E96194}" destId="{A300BAD3-F979-4ED7-AD78-7282F58B570D}" srcOrd="5" destOrd="0" presId="urn:microsoft.com/office/officeart/2005/8/layout/cycle6"/>
    <dgm:cxn modelId="{1FC06FF7-B631-4E5C-86BC-B3AEA03F261F}" type="presParOf" srcId="{F3E6BD31-12C4-4920-8D7E-239AB6E96194}" destId="{EDAD990D-BCE4-4E10-8AE7-8FBD263DE346}" srcOrd="6" destOrd="0" presId="urn:microsoft.com/office/officeart/2005/8/layout/cycle6"/>
    <dgm:cxn modelId="{5E286ACE-55E1-4B06-83C2-64B67E9A6290}" type="presParOf" srcId="{F3E6BD31-12C4-4920-8D7E-239AB6E96194}" destId="{537E0FE1-EB8F-4BF1-BB63-F6B7B8913E24}" srcOrd="7" destOrd="0" presId="urn:microsoft.com/office/officeart/2005/8/layout/cycle6"/>
    <dgm:cxn modelId="{D25C3271-E6FE-41A5-87F1-442CE4F32E0C}" type="presParOf" srcId="{F3E6BD31-12C4-4920-8D7E-239AB6E96194}" destId="{03A52D33-E283-4670-9486-1FEBA585D13A}" srcOrd="8" destOrd="0" presId="urn:microsoft.com/office/officeart/2005/8/layout/cycle6"/>
    <dgm:cxn modelId="{A019B1A8-BA0D-4A77-ADCD-FB3A085A5A13}" type="presParOf" srcId="{F3E6BD31-12C4-4920-8D7E-239AB6E96194}" destId="{67DA3C14-12D2-4FD9-AD2F-074A4BA3F4FA}" srcOrd="9" destOrd="0" presId="urn:microsoft.com/office/officeart/2005/8/layout/cycle6"/>
    <dgm:cxn modelId="{98917531-650F-438B-81E3-4BC4D8ED6CF1}" type="presParOf" srcId="{F3E6BD31-12C4-4920-8D7E-239AB6E96194}" destId="{5D7F96AF-CCD0-4E63-9E68-8545F78F9852}" srcOrd="10" destOrd="0" presId="urn:microsoft.com/office/officeart/2005/8/layout/cycle6"/>
    <dgm:cxn modelId="{F0D960F3-DD87-44A7-9041-3BA3835C26D3}" type="presParOf" srcId="{F3E6BD31-12C4-4920-8D7E-239AB6E96194}" destId="{9EAA489D-4F6D-449B-915A-59243611741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B4421-2A6A-4A1A-BED5-F094DE16814F}">
      <dsp:nvSpPr>
        <dsp:cNvPr id="0" name=""/>
        <dsp:cNvSpPr/>
      </dsp:nvSpPr>
      <dsp:spPr>
        <a:xfrm>
          <a:off x="2845528" y="999"/>
          <a:ext cx="1704826" cy="1108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Regulatory limits</a:t>
          </a:r>
          <a:endParaRPr lang="en-GB" sz="1900" kern="1200" noProof="0" dirty="0"/>
        </a:p>
      </dsp:txBody>
      <dsp:txXfrm>
        <a:off x="2899623" y="55094"/>
        <a:ext cx="1596636" cy="999947"/>
      </dsp:txXfrm>
    </dsp:sp>
    <dsp:sp modelId="{E1099059-6F7D-4305-B3F4-4AAB4C20A98B}">
      <dsp:nvSpPr>
        <dsp:cNvPr id="0" name=""/>
        <dsp:cNvSpPr/>
      </dsp:nvSpPr>
      <dsp:spPr>
        <a:xfrm>
          <a:off x="1868152" y="555068"/>
          <a:ext cx="3659577" cy="3659577"/>
        </a:xfrm>
        <a:custGeom>
          <a:avLst/>
          <a:gdLst/>
          <a:ahLst/>
          <a:cxnLst/>
          <a:rect l="0" t="0" r="0" b="0"/>
          <a:pathLst>
            <a:path>
              <a:moveTo>
                <a:pt x="2694467" y="217195"/>
              </a:moveTo>
              <a:arcTo wR="1829788" hR="1829788" stAng="17892021" swAng="2624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3F71C-01C5-443A-9344-B1F4BBCED455}">
      <dsp:nvSpPr>
        <dsp:cNvPr id="0" name=""/>
        <dsp:cNvSpPr/>
      </dsp:nvSpPr>
      <dsp:spPr>
        <a:xfrm>
          <a:off x="4675317" y="1830788"/>
          <a:ext cx="1704826" cy="1108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Need of Digitalization</a:t>
          </a:r>
          <a:endParaRPr lang="en-GB" sz="1900" kern="1200" noProof="0" dirty="0"/>
        </a:p>
      </dsp:txBody>
      <dsp:txXfrm>
        <a:off x="4729412" y="1884883"/>
        <a:ext cx="1596636" cy="999947"/>
      </dsp:txXfrm>
    </dsp:sp>
    <dsp:sp modelId="{A300BAD3-F979-4ED7-AD78-7282F58B570D}">
      <dsp:nvSpPr>
        <dsp:cNvPr id="0" name=""/>
        <dsp:cNvSpPr/>
      </dsp:nvSpPr>
      <dsp:spPr>
        <a:xfrm>
          <a:off x="1868152" y="555068"/>
          <a:ext cx="3659577" cy="3659577"/>
        </a:xfrm>
        <a:custGeom>
          <a:avLst/>
          <a:gdLst/>
          <a:ahLst/>
          <a:cxnLst/>
          <a:rect l="0" t="0" r="0" b="0"/>
          <a:pathLst>
            <a:path>
              <a:moveTo>
                <a:pt x="3569418" y="2397078"/>
              </a:moveTo>
              <a:arcTo wR="1829788" hR="1829788" stAng="1083662" swAng="2624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D990D-BCE4-4E10-8AE7-8FBD263DE346}">
      <dsp:nvSpPr>
        <dsp:cNvPr id="0" name=""/>
        <dsp:cNvSpPr/>
      </dsp:nvSpPr>
      <dsp:spPr>
        <a:xfrm>
          <a:off x="2845528" y="3660577"/>
          <a:ext cx="1704826" cy="1108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Harmonised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Indicators</a:t>
          </a:r>
          <a:endParaRPr lang="en-GB" sz="1900" kern="1200" noProof="0" dirty="0"/>
        </a:p>
      </dsp:txBody>
      <dsp:txXfrm>
        <a:off x="2899623" y="3714672"/>
        <a:ext cx="1596636" cy="999947"/>
      </dsp:txXfrm>
    </dsp:sp>
    <dsp:sp modelId="{03A52D33-E283-4670-9486-1FEBA585D13A}">
      <dsp:nvSpPr>
        <dsp:cNvPr id="0" name=""/>
        <dsp:cNvSpPr/>
      </dsp:nvSpPr>
      <dsp:spPr>
        <a:xfrm>
          <a:off x="1868152" y="555068"/>
          <a:ext cx="3659577" cy="3659577"/>
        </a:xfrm>
        <a:custGeom>
          <a:avLst/>
          <a:gdLst/>
          <a:ahLst/>
          <a:cxnLst/>
          <a:rect l="0" t="0" r="0" b="0"/>
          <a:pathLst>
            <a:path>
              <a:moveTo>
                <a:pt x="965110" y="3442382"/>
              </a:moveTo>
              <a:arcTo wR="1829788" hR="1829788" stAng="7092021" swAng="2624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A3C14-12D2-4FD9-AD2F-074A4BA3F4FA}">
      <dsp:nvSpPr>
        <dsp:cNvPr id="0" name=""/>
        <dsp:cNvSpPr/>
      </dsp:nvSpPr>
      <dsp:spPr>
        <a:xfrm>
          <a:off x="924216" y="1830788"/>
          <a:ext cx="1887873" cy="1108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Information granularity</a:t>
          </a:r>
          <a:endParaRPr lang="en-GB" sz="1900" kern="1200" noProof="0" dirty="0"/>
        </a:p>
      </dsp:txBody>
      <dsp:txXfrm>
        <a:off x="978311" y="1884883"/>
        <a:ext cx="1779683" cy="999947"/>
      </dsp:txXfrm>
    </dsp:sp>
    <dsp:sp modelId="{9EAA489D-4F6D-449B-915A-592436117419}">
      <dsp:nvSpPr>
        <dsp:cNvPr id="0" name=""/>
        <dsp:cNvSpPr/>
      </dsp:nvSpPr>
      <dsp:spPr>
        <a:xfrm>
          <a:off x="1868152" y="555068"/>
          <a:ext cx="3659577" cy="3659577"/>
        </a:xfrm>
        <a:custGeom>
          <a:avLst/>
          <a:gdLst/>
          <a:ahLst/>
          <a:cxnLst/>
          <a:rect l="0" t="0" r="0" b="0"/>
          <a:pathLst>
            <a:path>
              <a:moveTo>
                <a:pt x="90159" y="1262499"/>
              </a:moveTo>
              <a:arcTo wR="1829788" hR="1829788" stAng="11883662" swAng="2624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32A6-D73B-467F-90B6-D5A9CB84F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02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6462" y="566862"/>
            <a:ext cx="6655856" cy="3744416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780" y="5115567"/>
            <a:ext cx="5455920" cy="429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327" y="9548770"/>
            <a:ext cx="2350600" cy="347545"/>
          </a:xfrm>
          <a:prstGeom prst="rect">
            <a:avLst/>
          </a:prstGeom>
        </p:spPr>
        <p:txBody>
          <a:bodyPr vert="horz" lIns="91184" tIns="45592" rIns="0" bIns="45592" rtlCol="0" anchor="b"/>
          <a:lstStyle>
            <a:lvl1pPr algn="r">
              <a:defRPr sz="1000" b="1" baseline="0">
                <a:latin typeface="BdE Neue Helvetica 55 Roman" pitchFamily="34" charset="0"/>
              </a:defRPr>
            </a:lvl1pPr>
          </a:lstStyle>
          <a:p>
            <a:fld id="{74C681DB-6626-43BD-B1FA-3C5BE41CBB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7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just" defTabSz="914400" rtl="0" eaLnBrk="1" latinLnBrk="0" hangingPunct="1">
      <a:defRPr sz="120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540000" algn="just" defTabSz="914400" rtl="0" eaLnBrk="1" latinLnBrk="0" hangingPunct="1">
      <a:defRPr sz="1200" kern="1200" baseline="0">
        <a:solidFill>
          <a:srgbClr val="B35C48"/>
        </a:solidFill>
        <a:latin typeface="BdE Neue Helvetica 55 Roman" pitchFamily="34" charset="0"/>
        <a:ea typeface="+mn-ea"/>
        <a:cs typeface="+mn-cs"/>
      </a:defRPr>
    </a:lvl2pPr>
    <a:lvl3pPr marL="990000" algn="just" defTabSz="914400" rtl="0" eaLnBrk="1" latinLnBrk="0" hangingPunct="1">
      <a:defRPr sz="120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429200" algn="just" defTabSz="914400" rtl="0" eaLnBrk="1" latinLnBrk="0" hangingPunct="1">
      <a:defRPr sz="105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82800" algn="just" defTabSz="914400" rtl="0" eaLnBrk="1" latinLnBrk="0" hangingPunct="1">
      <a:defRPr sz="105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25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75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66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47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122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614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76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723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28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79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1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55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73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776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46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75" y="566738"/>
            <a:ext cx="6656388" cy="37449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56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19669" y="452834"/>
            <a:ext cx="3872501" cy="432048"/>
          </a:xfrm>
          <a:prstGeom prst="rect">
            <a:avLst/>
          </a:prstGeom>
        </p:spPr>
        <p:txBody>
          <a:bodyPr rIns="0" anchor="ctr"/>
          <a:lstStyle>
            <a:lvl1pPr algn="r">
              <a:defRPr sz="1100" b="1" cap="all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3383" y="1340768"/>
            <a:ext cx="6107860" cy="1511422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ESCRIBA TÍTULO AQUÍ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" y="2864908"/>
            <a:ext cx="6108700" cy="260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ponente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31153" y="3125693"/>
            <a:ext cx="6108700" cy="303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Cargo del ponente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31153" y="4211385"/>
            <a:ext cx="6108700" cy="288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CONGRESO O EVENTO EN EL QUE PARTICIPA</a:t>
            </a:r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1153" y="4481901"/>
            <a:ext cx="6108700" cy="189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Lugar de celebración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541427" y="6209080"/>
            <a:ext cx="6108700" cy="234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1153" y="4682430"/>
            <a:ext cx="6108700" cy="206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Fecha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1305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ector recto 81" descr=" " title=" "/>
          <p:cNvCxnSpPr/>
          <p:nvPr userDrawn="1"/>
        </p:nvCxnSpPr>
        <p:spPr>
          <a:xfrm>
            <a:off x="4021814" y="3680061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 descr=" " title=" "/>
          <p:cNvCxnSpPr/>
          <p:nvPr userDrawn="1"/>
        </p:nvCxnSpPr>
        <p:spPr>
          <a:xfrm>
            <a:off x="8155616" y="366706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 descr=" " title=" "/>
          <p:cNvCxnSpPr/>
          <p:nvPr userDrawn="1"/>
        </p:nvCxnSpPr>
        <p:spPr>
          <a:xfrm>
            <a:off x="10227261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 descr=" " title=" "/>
          <p:cNvCxnSpPr/>
          <p:nvPr userDrawn="1"/>
        </p:nvCxnSpPr>
        <p:spPr>
          <a:xfrm>
            <a:off x="6097312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3" descr=" " title=" "/>
          <p:cNvCxnSpPr/>
          <p:nvPr userDrawn="1"/>
        </p:nvCxnSpPr>
        <p:spPr>
          <a:xfrm>
            <a:off x="1964737" y="2924326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3" name="Shape 5967" descr="En esta línea se muestra fechas en orden cronológico" title="Línea cronológica"/>
          <p:cNvSpPr/>
          <p:nvPr userDrawn="1"/>
        </p:nvSpPr>
        <p:spPr>
          <a:xfrm>
            <a:off x="1178618" y="3667043"/>
            <a:ext cx="9834767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>
              <a:latin typeface="+mj-lt"/>
              <a:ea typeface="Helvetica"/>
              <a:cs typeface="Helvetica"/>
            </a:endParaRPr>
          </a:p>
        </p:txBody>
      </p:sp>
      <p:sp>
        <p:nvSpPr>
          <p:cNvPr id="53" name="Shape 5993" descr=" " title=" "/>
          <p:cNvSpPr/>
          <p:nvPr userDrawn="1"/>
        </p:nvSpPr>
        <p:spPr>
          <a:xfrm>
            <a:off x="5540806" y="2171660"/>
            <a:ext cx="1110388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3" name="Shape 6010" descr=" " title=" "/>
          <p:cNvSpPr/>
          <p:nvPr userDrawn="1"/>
        </p:nvSpPr>
        <p:spPr>
          <a:xfrm>
            <a:off x="7608437" y="4317850"/>
            <a:ext cx="1110388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8" name="Shape 6013" descr=" " title=" "/>
          <p:cNvSpPr/>
          <p:nvPr userDrawn="1"/>
        </p:nvSpPr>
        <p:spPr>
          <a:xfrm>
            <a:off x="3473177" y="4317850"/>
            <a:ext cx="1110388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4" name="Shape 2554"/>
          <p:cNvSpPr/>
          <p:nvPr userDrawn="1"/>
        </p:nvSpPr>
        <p:spPr>
          <a:xfrm>
            <a:off x="9921499" y="2416901"/>
            <a:ext cx="61951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8" name="Shape 2587"/>
          <p:cNvSpPr/>
          <p:nvPr userDrawn="1"/>
        </p:nvSpPr>
        <p:spPr>
          <a:xfrm>
            <a:off x="1691956" y="2437493"/>
            <a:ext cx="546901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" name="Rectángulo 1" descr=" " title=" "/>
          <p:cNvSpPr/>
          <p:nvPr userDrawn="1"/>
        </p:nvSpPr>
        <p:spPr>
          <a:xfrm>
            <a:off x="1421381" y="2164162"/>
            <a:ext cx="1110388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79" name="Rectángulo 78" descr=" " title=" "/>
          <p:cNvSpPr/>
          <p:nvPr userDrawn="1"/>
        </p:nvSpPr>
        <p:spPr>
          <a:xfrm>
            <a:off x="9672069" y="2168639"/>
            <a:ext cx="1110388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38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2921748" y="2171171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21747" y="1809312"/>
            <a:ext cx="2163509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0" name="Marcador de texto 19"/>
          <p:cNvSpPr>
            <a:spLocks noGrp="1"/>
          </p:cNvSpPr>
          <p:nvPr>
            <p:ph type="body" sz="quarter" idx="15"/>
          </p:nvPr>
        </p:nvSpPr>
        <p:spPr>
          <a:xfrm>
            <a:off x="7118579" y="2162168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8579" y="1800309"/>
            <a:ext cx="2142472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2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838088" y="4372562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8088" y="4010703"/>
            <a:ext cx="2142472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4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5087159" y="4394416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5" name="Marcador de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5087159" y="4032557"/>
            <a:ext cx="2163510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6" name="Marcador de texto 19"/>
          <p:cNvSpPr>
            <a:spLocks noGrp="1"/>
          </p:cNvSpPr>
          <p:nvPr>
            <p:ph type="body" sz="quarter" idx="21"/>
          </p:nvPr>
        </p:nvSpPr>
        <p:spPr>
          <a:xfrm>
            <a:off x="9145506" y="4394416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9145504" y="4032557"/>
            <a:ext cx="2163511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51" name="Marcador de tex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1421379" y="2416902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4" name="Marcador de texto 19"/>
          <p:cNvSpPr>
            <a:spLocks noGrp="1"/>
          </p:cNvSpPr>
          <p:nvPr>
            <p:ph type="body" sz="quarter" idx="24" hasCustomPrompt="1"/>
          </p:nvPr>
        </p:nvSpPr>
        <p:spPr>
          <a:xfrm>
            <a:off x="5540805" y="2416902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8" name="Marcador de texto 19"/>
          <p:cNvSpPr>
            <a:spLocks noGrp="1"/>
          </p:cNvSpPr>
          <p:nvPr>
            <p:ph type="body" sz="quarter" idx="25" hasCustomPrompt="1"/>
          </p:nvPr>
        </p:nvSpPr>
        <p:spPr>
          <a:xfrm>
            <a:off x="9661547" y="2400740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9" name="Marcador de tex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3466619" y="4576726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64" name="Marcador de tex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7611262" y="4556565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50" name="Shape 5990" descr=" " title=" "/>
          <p:cNvSpPr/>
          <p:nvPr userDrawn="1"/>
        </p:nvSpPr>
        <p:spPr>
          <a:xfrm rot="2700000">
            <a:off x="5969517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5" name="Shape 5988" descr=" " title=" "/>
          <p:cNvSpPr/>
          <p:nvPr userDrawn="1"/>
        </p:nvSpPr>
        <p:spPr>
          <a:xfrm rot="2700000">
            <a:off x="1840317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6" name="Shape 5991" descr=" " title=" "/>
          <p:cNvSpPr/>
          <p:nvPr userDrawn="1"/>
        </p:nvSpPr>
        <p:spPr>
          <a:xfrm rot="2726365">
            <a:off x="8027190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0" name="Shape 5989" descr=" " title=" "/>
          <p:cNvSpPr/>
          <p:nvPr userDrawn="1"/>
        </p:nvSpPr>
        <p:spPr>
          <a:xfrm rot="2700000">
            <a:off x="3881353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1" name="Shape 5992" descr=" " title=" "/>
          <p:cNvSpPr/>
          <p:nvPr userDrawn="1"/>
        </p:nvSpPr>
        <p:spPr>
          <a:xfrm rot="2700000">
            <a:off x="10096754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57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1951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9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1487488" y="1280957"/>
            <a:ext cx="9313035" cy="31083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 dirty="0"/>
          </a:p>
        </p:txBody>
      </p:sp>
      <p:sp>
        <p:nvSpPr>
          <p:cNvPr id="13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0" name="Marcador de contenido 2"/>
          <p:cNvSpPr>
            <a:spLocks noGrp="1"/>
          </p:cNvSpPr>
          <p:nvPr>
            <p:ph sz="quarter" idx="17"/>
          </p:nvPr>
        </p:nvSpPr>
        <p:spPr>
          <a:xfrm>
            <a:off x="1487487" y="4610562"/>
            <a:ext cx="9313035" cy="162675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966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cxnSp>
        <p:nvCxnSpPr>
          <p:cNvPr id="14" name="Conector recto 13" descr=" " title=" "/>
          <p:cNvCxnSpPr/>
          <p:nvPr userDrawn="1"/>
        </p:nvCxnSpPr>
        <p:spPr>
          <a:xfrm>
            <a:off x="911424" y="3717032"/>
            <a:ext cx="4938624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911424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911424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8"/>
          </p:nvPr>
        </p:nvSpPr>
        <p:spPr>
          <a:xfrm>
            <a:off x="6192010" y="1725884"/>
            <a:ext cx="5619474" cy="407938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897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7442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911424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6287692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8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911424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cxnSp>
        <p:nvCxnSpPr>
          <p:cNvPr id="19" name="Conector recto 18" descr=" " title=" "/>
          <p:cNvCxnSpPr/>
          <p:nvPr userDrawn="1"/>
        </p:nvCxnSpPr>
        <p:spPr>
          <a:xfrm>
            <a:off x="966016" y="3717032"/>
            <a:ext cx="10273141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1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3" name="Marcador de contenido 2"/>
          <p:cNvSpPr>
            <a:spLocks noGrp="1"/>
          </p:cNvSpPr>
          <p:nvPr>
            <p:ph sz="quarter" idx="18"/>
          </p:nvPr>
        </p:nvSpPr>
        <p:spPr>
          <a:xfrm>
            <a:off x="6287691" y="4114586"/>
            <a:ext cx="5522737" cy="210600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27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3" name="Conector recto 12" descr=" " title=" "/>
          <p:cNvCxnSpPr/>
          <p:nvPr userDrawn="1"/>
        </p:nvCxnSpPr>
        <p:spPr>
          <a:xfrm>
            <a:off x="966016" y="3717032"/>
            <a:ext cx="10273141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911424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6287692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5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911424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6"/>
          </p:nvPr>
        </p:nvSpPr>
        <p:spPr>
          <a:xfrm>
            <a:off x="6287692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515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1324" y="3182222"/>
            <a:ext cx="5348651" cy="969498"/>
          </a:xfrm>
          <a:prstGeom prst="rect">
            <a:avLst/>
          </a:prstGeom>
        </p:spPr>
        <p:txBody>
          <a:bodyPr/>
          <a:lstStyle>
            <a:lvl1pPr>
              <a:defRPr sz="2000" cap="none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" dirty="0" smtClean="0"/>
              <a:t>GRACIAS POR SU ATENCIÓN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230" y="6227981"/>
            <a:ext cx="5348287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3868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120185" y="2205832"/>
            <a:ext cx="7120467" cy="35274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Escribe texto enumerado aquí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08347" y="1676899"/>
            <a:ext cx="3047725" cy="421928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ÍNDICE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09439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0177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3"/>
          </p:nvPr>
        </p:nvSpPr>
        <p:spPr>
          <a:xfrm>
            <a:off x="403912" y="1233325"/>
            <a:ext cx="11407572" cy="4906626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7022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-21" y="1256860"/>
            <a:ext cx="5553533" cy="2808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43" y="4293096"/>
            <a:ext cx="3562589" cy="151130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dirty="0" smtClean="0"/>
              <a:t>Escriba texto destacado aquí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5879975" y="1241806"/>
            <a:ext cx="5942797" cy="4836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74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>
            <a:off x="2745405" y="1772816"/>
            <a:ext cx="0" cy="3736878"/>
          </a:xfrm>
          <a:prstGeom prst="line">
            <a:avLst/>
          </a:prstGeom>
          <a:ln>
            <a:solidFill>
              <a:srgbClr val="B35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724292" y="2492896"/>
            <a:ext cx="4042227" cy="19552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977684" y="2646777"/>
            <a:ext cx="3552627" cy="1655762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smtClean="0"/>
              <a:t>Texto destacado</a:t>
            </a:r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7" name="Marcador de contenido 2"/>
          <p:cNvSpPr>
            <a:spLocks noGrp="1"/>
          </p:cNvSpPr>
          <p:nvPr>
            <p:ph sz="quarter" idx="17"/>
          </p:nvPr>
        </p:nvSpPr>
        <p:spPr>
          <a:xfrm>
            <a:off x="5519936" y="1538052"/>
            <a:ext cx="6291548" cy="453595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5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descr=" " title=" "/>
          <p:cNvSpPr/>
          <p:nvPr userDrawn="1"/>
        </p:nvSpPr>
        <p:spPr>
          <a:xfrm>
            <a:off x="6360359" y="1792907"/>
            <a:ext cx="5472609" cy="4106195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6744669" y="2082727"/>
            <a:ext cx="4703233" cy="35290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421378" y="1775044"/>
            <a:ext cx="5615250" cy="4124057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647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 descr=" " title=" "/>
          <p:cNvCxnSpPr/>
          <p:nvPr userDrawn="1"/>
        </p:nvCxnSpPr>
        <p:spPr>
          <a:xfrm flipV="1">
            <a:off x="6096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1800813" y="3506806"/>
            <a:ext cx="8580156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2" y="1772493"/>
            <a:ext cx="4895849" cy="28808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527052" y="2060576"/>
            <a:ext cx="4895848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6769101" y="1773240"/>
            <a:ext cx="4991528" cy="28287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6768075" y="2060576"/>
            <a:ext cx="4988622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587493" y="4506538"/>
            <a:ext cx="4895849" cy="283076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587493" y="4803950"/>
            <a:ext cx="4895848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6765169" y="4507283"/>
            <a:ext cx="4991528" cy="28233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2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6764143" y="4803950"/>
            <a:ext cx="4992554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800811" y="3636808"/>
            <a:ext cx="8567511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7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5915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 descr=" " title=" "/>
          <p:cNvSpPr/>
          <p:nvPr userDrawn="1"/>
        </p:nvSpPr>
        <p:spPr>
          <a:xfrm>
            <a:off x="5711958" y="1254149"/>
            <a:ext cx="5664629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7" name="Rectángulo 26" descr=" " title=" "/>
          <p:cNvSpPr/>
          <p:nvPr userDrawn="1"/>
        </p:nvSpPr>
        <p:spPr>
          <a:xfrm>
            <a:off x="719668" y="5559554"/>
            <a:ext cx="5627707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697039" y="1259116"/>
            <a:ext cx="5001684" cy="1911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6347387" y="4076600"/>
            <a:ext cx="5029200" cy="19446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7" y="5636874"/>
            <a:ext cx="5627708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5740806" y="1323589"/>
            <a:ext cx="5627708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292329" y="440739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5" name="Marcador de texto 4"/>
          <p:cNvSpPr>
            <a:spLocks noGrp="1"/>
          </p:cNvSpPr>
          <p:nvPr>
            <p:ph type="body" sz="quarter" idx="24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0" name="Marcador de contenido 2"/>
          <p:cNvSpPr>
            <a:spLocks noGrp="1"/>
          </p:cNvSpPr>
          <p:nvPr>
            <p:ph sz="quarter" idx="17"/>
          </p:nvPr>
        </p:nvSpPr>
        <p:spPr>
          <a:xfrm>
            <a:off x="6032592" y="1952344"/>
            <a:ext cx="5335922" cy="1714595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Marcador de contenido 2"/>
          <p:cNvSpPr>
            <a:spLocks noGrp="1"/>
          </p:cNvSpPr>
          <p:nvPr>
            <p:ph sz="quarter" idx="25"/>
          </p:nvPr>
        </p:nvSpPr>
        <p:spPr>
          <a:xfrm>
            <a:off x="725767" y="3857369"/>
            <a:ext cx="5306825" cy="1511755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81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6130846" y="1484784"/>
            <a:ext cx="4907853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1102462" y="1488500"/>
            <a:ext cx="4768849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1102462" y="3715471"/>
            <a:ext cx="4775431" cy="2270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3" name="Marcador de contenido 2"/>
          <p:cNvSpPr>
            <a:spLocks noGrp="1"/>
          </p:cNvSpPr>
          <p:nvPr>
            <p:ph sz="quarter" idx="18"/>
          </p:nvPr>
        </p:nvSpPr>
        <p:spPr>
          <a:xfrm>
            <a:off x="6157224" y="3737157"/>
            <a:ext cx="5483391" cy="250381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249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 descr=" " title=" "/>
          <p:cNvSpPr/>
          <p:nvPr userDrawn="1"/>
        </p:nvSpPr>
        <p:spPr>
          <a:xfrm>
            <a:off x="0" y="2"/>
            <a:ext cx="8579049" cy="6857998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2" name="Imagen 1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/>
          <a:stretch/>
        </p:blipFill>
        <p:spPr>
          <a:xfrm>
            <a:off x="7617499" y="0"/>
            <a:ext cx="4582796" cy="6866678"/>
          </a:xfrm>
          <a:prstGeom prst="rect">
            <a:avLst/>
          </a:prstGeom>
        </p:spPr>
      </p:pic>
      <p:pic>
        <p:nvPicPr>
          <p:cNvPr id="14" name="Imagen 13" descr="Banco de España Eurosistema" title="Logo Bd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" y="443695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dE Neue Helvetica 55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87755" cy="6451970"/>
          </a:xfrm>
          <a:prstGeom prst="rect">
            <a:avLst/>
          </a:prstGeom>
        </p:spPr>
      </p:pic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0427" y="6488763"/>
            <a:ext cx="632987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Rectángulo 17" descr=" " title=" "/>
          <p:cNvSpPr/>
          <p:nvPr userDrawn="1"/>
        </p:nvSpPr>
        <p:spPr>
          <a:xfrm>
            <a:off x="3551041" y="0"/>
            <a:ext cx="8640960" cy="6451970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7" name="Imagen 6" descr="Banco de España Eurosistema" title="Logo Bd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90" y="343609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88763"/>
            <a:ext cx="632987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 descr=" " title=" "/>
          <p:cNvSpPr/>
          <p:nvPr userDrawn="1"/>
        </p:nvSpPr>
        <p:spPr>
          <a:xfrm>
            <a:off x="0" y="1592"/>
            <a:ext cx="12207317" cy="764704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cxnSp>
        <p:nvCxnSpPr>
          <p:cNvPr id="22" name="Conector recto 21" descr=" " title=" "/>
          <p:cNvCxnSpPr/>
          <p:nvPr userDrawn="1"/>
        </p:nvCxnSpPr>
        <p:spPr>
          <a:xfrm>
            <a:off x="0" y="6445798"/>
            <a:ext cx="12207317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Banco de España Eurosistema" title="Logo BdE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90" y="262270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4" r:id="rId2"/>
    <p:sldLayoutId id="2147483714" r:id="rId3"/>
    <p:sldLayoutId id="2147483781" r:id="rId4"/>
    <p:sldLayoutId id="2147483780" r:id="rId5"/>
    <p:sldLayoutId id="2147483719" r:id="rId6"/>
    <p:sldLayoutId id="2147483720" r:id="rId7"/>
    <p:sldLayoutId id="2147483750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 descr=" " title=" "/>
          <p:cNvSpPr/>
          <p:nvPr userDrawn="1"/>
        </p:nvSpPr>
        <p:spPr>
          <a:xfrm>
            <a:off x="0" y="0"/>
            <a:ext cx="8590887" cy="6866677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0" name="Imagen 9" descr="Banco de España Eurosistema" title="Logo Bd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" y="443695"/>
            <a:ext cx="1301298" cy="286410"/>
          </a:xfrm>
          <a:prstGeom prst="rect">
            <a:avLst/>
          </a:prstGeom>
        </p:spPr>
      </p:pic>
      <p:pic>
        <p:nvPicPr>
          <p:cNvPr id="11" name="Imagen 10" descr="Fachada Banco de España" title="Fotografía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/>
          <a:stretch/>
        </p:blipFill>
        <p:spPr>
          <a:xfrm>
            <a:off x="7617499" y="0"/>
            <a:ext cx="4582796" cy="68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de.es/bde/es/secciones/informes/informacion-estadistica/notas-estadisticas/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www.bde.es/bde/es/areas/analisis-economi/otros/que-es-belab/" TargetMode="Externa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boe.es/buscar/doc.php?id=BOE-A-2018-17989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eur-lex.europa.eu/legal-content/EN/TXT/?uri=CELEX:32014L009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3382" y="1340768"/>
            <a:ext cx="6354705" cy="1511422"/>
          </a:xfrm>
        </p:spPr>
        <p:txBody>
          <a:bodyPr/>
          <a:lstStyle/>
          <a:p>
            <a:r>
              <a:rPr lang="en-GB" dirty="0" smtClean="0"/>
              <a:t>MICRODATA BASE OF SUSTAINABILITY INDICATORS (esg) DEVELOPED AT BANCO DE ESPAÑA USING AI TOOLS</a:t>
            </a:r>
            <a:r>
              <a:rPr lang="en-GB" dirty="0"/>
              <a:t/>
            </a:r>
            <a:br>
              <a:rPr lang="en-GB" dirty="0"/>
            </a:b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531624" y="2864908"/>
            <a:ext cx="6108700" cy="751138"/>
          </a:xfrm>
        </p:spPr>
        <p:txBody>
          <a:bodyPr/>
          <a:lstStyle/>
          <a:p>
            <a:r>
              <a:rPr lang="es-ES" dirty="0"/>
              <a:t>Natividad Pérez Martín</a:t>
            </a:r>
          </a:p>
          <a:p>
            <a:r>
              <a:rPr lang="es-ES" dirty="0" smtClean="0"/>
              <a:t>Borja Fernández-Rosillo San Isidro	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531153" y="4171645"/>
            <a:ext cx="6108700" cy="303308"/>
          </a:xfrm>
        </p:spPr>
        <p:txBody>
          <a:bodyPr/>
          <a:lstStyle/>
          <a:p>
            <a:r>
              <a:rPr lang="es-ES" dirty="0"/>
              <a:t>Central Balance Sheet Data Office</a:t>
            </a:r>
          </a:p>
          <a:p>
            <a:r>
              <a:rPr lang="es-ES" dirty="0"/>
              <a:t>Statistics Department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531153" y="4767486"/>
            <a:ext cx="6108700" cy="288404"/>
          </a:xfrm>
        </p:spPr>
        <p:txBody>
          <a:bodyPr/>
          <a:lstStyle/>
          <a:p>
            <a:r>
              <a:rPr lang="en-US" b="1" dirty="0" smtClean="0"/>
              <a:t>56</a:t>
            </a:r>
            <a:r>
              <a:rPr lang="en-US" b="1" baseline="30000" dirty="0" smtClean="0"/>
              <a:t>th</a:t>
            </a:r>
            <a:r>
              <a:rPr lang="en-US" b="1" dirty="0" smtClean="0"/>
              <a:t> WCARS (World continuous Auditing and reporting Symposium)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531153" y="5038002"/>
            <a:ext cx="6108700" cy="189897"/>
          </a:xfrm>
        </p:spPr>
        <p:txBody>
          <a:bodyPr/>
          <a:lstStyle/>
          <a:p>
            <a:r>
              <a:rPr lang="es-ES" dirty="0" smtClean="0"/>
              <a:t>ALCALÁ 48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531153" y="5238531"/>
            <a:ext cx="6108700" cy="206693"/>
          </a:xfrm>
        </p:spPr>
        <p:txBody>
          <a:bodyPr/>
          <a:lstStyle/>
          <a:p>
            <a:r>
              <a:rPr lang="es-ES" dirty="0" smtClean="0"/>
              <a:t>27/04/2023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0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Improving data: guides and videos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n-GB" dirty="0"/>
              <a:t>Quality control</a:t>
            </a:r>
            <a:endParaRPr lang="es-ES" dirty="0"/>
          </a:p>
        </p:txBody>
      </p:sp>
      <p:sp>
        <p:nvSpPr>
          <p:cNvPr id="35" name="Rectángulo 34"/>
          <p:cNvSpPr/>
          <p:nvPr/>
        </p:nvSpPr>
        <p:spPr>
          <a:xfrm>
            <a:off x="342837" y="1111460"/>
            <a:ext cx="7193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 a result of the quality control, a big amount of considerations and peculiarities have arisen, and consequently we have created </a:t>
            </a:r>
            <a:r>
              <a:rPr lang="en-GB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ank of </a:t>
            </a:r>
            <a:r>
              <a:rPr lang="en-GB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pain ESG guides for internal use*</a:t>
            </a:r>
            <a:endParaRPr lang="en-GB" sz="1400" b="1" dirty="0">
              <a:latin typeface="+mj-lt"/>
            </a:endParaRPr>
          </a:p>
        </p:txBody>
      </p:sp>
      <p:pic>
        <p:nvPicPr>
          <p:cNvPr id="36" name="Imagen 35"/>
          <p:cNvPicPr/>
          <p:nvPr/>
        </p:nvPicPr>
        <p:blipFill>
          <a:blip r:embed="rId3"/>
          <a:stretch>
            <a:fillRect/>
          </a:stretch>
        </p:blipFill>
        <p:spPr>
          <a:xfrm>
            <a:off x="574212" y="2499620"/>
            <a:ext cx="3155503" cy="2081508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>
          <a:blip r:embed="rId4"/>
          <a:stretch>
            <a:fillRect/>
          </a:stretch>
        </p:blipFill>
        <p:spPr>
          <a:xfrm>
            <a:off x="4926391" y="2471832"/>
            <a:ext cx="2349197" cy="2081508"/>
          </a:xfrm>
          <a:prstGeom prst="rect">
            <a:avLst/>
          </a:prstGeom>
        </p:spPr>
      </p:pic>
      <p:pic>
        <p:nvPicPr>
          <p:cNvPr id="38" name="Imagen 37"/>
          <p:cNvPicPr/>
          <p:nvPr/>
        </p:nvPicPr>
        <p:blipFill>
          <a:blip r:embed="rId5"/>
          <a:stretch>
            <a:fillRect/>
          </a:stretch>
        </p:blipFill>
        <p:spPr>
          <a:xfrm>
            <a:off x="8569604" y="2215521"/>
            <a:ext cx="2852327" cy="188627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479377" y="4625841"/>
            <a:ext cx="3250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first part </a:t>
            </a:r>
            <a:r>
              <a:rPr lang="en-GB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guides relates to general information on the indicator in order to improve the process of locating the information. </a:t>
            </a:r>
            <a:endParaRPr lang="en-GB" sz="1600" dirty="0">
              <a:latin typeface="+mj-lt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4376366" y="4476111"/>
            <a:ext cx="3591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second part </a:t>
            </a:r>
            <a:r>
              <a:rPr lang="en-GB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guides relates to sample data for the indicator being analysed in order to provide a reference to establish if the new data being introduced into the database are consistent and realistic. </a:t>
            </a:r>
            <a:endParaRPr lang="en-GB" sz="1600" dirty="0">
              <a:latin typeface="+mj-l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68758" y="2130209"/>
            <a:ext cx="243182" cy="2906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1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83948" y="2130209"/>
            <a:ext cx="3168352" cy="2906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Information of interest on the indicator</a:t>
            </a:r>
            <a:endParaRPr lang="es-ES_tradnl" sz="1200" b="1" i="1" dirty="0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4335213" y="2109020"/>
            <a:ext cx="243182" cy="2906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2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4650403" y="2109020"/>
            <a:ext cx="3168352" cy="2906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Analysis of the indicator by sector</a:t>
            </a:r>
            <a:endParaRPr lang="es-ES_tradnl" sz="1200" b="1" i="1" dirty="0">
              <a:solidFill>
                <a:schemeClr val="bg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8232651" y="2083198"/>
            <a:ext cx="243182" cy="2906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3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8547841" y="2083198"/>
            <a:ext cx="3168352" cy="2906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Real examples in non-</a:t>
            </a:r>
            <a:r>
              <a:rPr lang="es-ES" sz="1200" b="1" dirty="0" err="1" smtClean="0">
                <a:solidFill>
                  <a:schemeClr val="bg1"/>
                </a:solidFill>
              </a:rPr>
              <a:t>financial</a:t>
            </a:r>
            <a:r>
              <a:rPr lang="es-ES" sz="1200" b="1" dirty="0" smtClean="0">
                <a:solidFill>
                  <a:schemeClr val="bg1"/>
                </a:solidFill>
              </a:rPr>
              <a:t> reports</a:t>
            </a:r>
            <a:endParaRPr lang="es-ES_tradnl" sz="1200" b="1" i="1" dirty="0">
              <a:solidFill>
                <a:schemeClr val="bg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407394" y="4437112"/>
            <a:ext cx="3449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1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third part </a:t>
            </a:r>
            <a:r>
              <a:rPr lang="en-GB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the guides relates to real examples of how this information can be presented in the non-financial reports in order to facilitate the location of this information.</a:t>
            </a:r>
            <a:endParaRPr lang="en-GB" sz="1600" dirty="0">
              <a:latin typeface="+mj-lt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312335" y="1088604"/>
            <a:ext cx="7212306" cy="6909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-240704" y="6021288"/>
            <a:ext cx="121784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indent="-252095" algn="just">
              <a:spcAft>
                <a:spcPts val="0"/>
              </a:spcAft>
              <a:tabLst>
                <a:tab pos="252095" algn="l"/>
              </a:tabLst>
            </a:pPr>
            <a:r>
              <a:rPr lang="en-GB" sz="1100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(*) To </a:t>
            </a:r>
            <a:r>
              <a:rPr lang="en-GB" sz="11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increase the accuracy and quality of future uploadings of ESG data, individual guides were prepared for each of the </a:t>
            </a:r>
            <a:r>
              <a:rPr lang="en-GB" sz="1100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39 indicators. These guides are only available for Bank of Spain technical employees involved in the process of gathering ESG data.</a:t>
            </a:r>
            <a:endParaRPr lang="es-ES_tradnl" sz="11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224" y="1077810"/>
            <a:ext cx="1033854" cy="624620"/>
          </a:xfrm>
          <a:prstGeom prst="rect">
            <a:avLst/>
          </a:prstGeom>
        </p:spPr>
      </p:pic>
      <p:sp>
        <p:nvSpPr>
          <p:cNvPr id="51" name="Flecha derecha 50"/>
          <p:cNvSpPr/>
          <p:nvPr/>
        </p:nvSpPr>
        <p:spPr>
          <a:xfrm>
            <a:off x="7623963" y="1117076"/>
            <a:ext cx="38893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CuadroTexto 51"/>
          <p:cNvSpPr txBox="1"/>
          <p:nvPr/>
        </p:nvSpPr>
        <p:spPr>
          <a:xfrm>
            <a:off x="9295009" y="769698"/>
            <a:ext cx="2904097" cy="13796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432"/>
              </a:spcAft>
            </a:pPr>
            <a:r>
              <a:rPr lang="en-GB" sz="1400" dirty="0" smtClean="0">
                <a:solidFill>
                  <a:srgbClr val="000000"/>
                </a:solidFill>
                <a:latin typeface="BdE Neue Helvetica 55 Roman" pitchFamily="34" charset="0"/>
              </a:rPr>
              <a:t>In order to complete the guides videos have been recorded to: </a:t>
            </a:r>
          </a:p>
          <a:p>
            <a:pPr marL="342900" indent="-342900">
              <a:spcAft>
                <a:spcPts val="432"/>
              </a:spcAft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  <a:latin typeface="BdE Neue Helvetica 55 Roman" pitchFamily="34" charset="0"/>
              </a:rPr>
              <a:t>Support learning process </a:t>
            </a:r>
          </a:p>
          <a:p>
            <a:pPr marL="342900" indent="-342900">
              <a:spcAft>
                <a:spcPts val="432"/>
              </a:spcAft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  <a:latin typeface="BdE Neue Helvetica 55 Roman" pitchFamily="34" charset="0"/>
              </a:rPr>
              <a:t>Share experience</a:t>
            </a:r>
          </a:p>
          <a:p>
            <a:pPr marL="342900" indent="-342900">
              <a:spcAft>
                <a:spcPts val="432"/>
              </a:spcAft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  <a:latin typeface="BdE Neue Helvetica 55 Roman" pitchFamily="34" charset="0"/>
              </a:rPr>
              <a:t>Training of interns</a:t>
            </a:r>
            <a:endParaRPr kumimoji="0" lang="en-GB" sz="1400" b="1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New features in the app: Data comparison and standardization of metrics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n-GB" dirty="0"/>
              <a:t>Quality </a:t>
            </a:r>
            <a:r>
              <a:rPr lang="en-GB" dirty="0" smtClean="0"/>
              <a:t>control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02" y="2323045"/>
            <a:ext cx="368560" cy="292390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55" y="2043123"/>
            <a:ext cx="2520279" cy="22373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61" y="1044879"/>
            <a:ext cx="2088232" cy="32707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55" y="1817926"/>
            <a:ext cx="3240360" cy="20429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55" y="1419392"/>
            <a:ext cx="2778163" cy="3620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755" y="980728"/>
            <a:ext cx="7348903" cy="208298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955" y="2334417"/>
            <a:ext cx="3182847" cy="3094738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876561" y="2456481"/>
            <a:ext cx="3618097" cy="60723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9" name="Conector recto 28"/>
          <p:cNvCxnSpPr>
            <a:stCxn id="28" idx="2"/>
          </p:cNvCxnSpPr>
          <p:nvPr/>
        </p:nvCxnSpPr>
        <p:spPr>
          <a:xfrm flipH="1">
            <a:off x="9676761" y="3063715"/>
            <a:ext cx="8849" cy="432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3484073" y="3496695"/>
            <a:ext cx="6192688" cy="30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4122613" y="4015120"/>
            <a:ext cx="7806035" cy="2206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122613" y="4060305"/>
            <a:ext cx="76888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GB" sz="1400" b="1" dirty="0" smtClean="0"/>
              <a:t>The new features allow to:</a:t>
            </a:r>
          </a:p>
          <a:p>
            <a:pPr marL="342900" lvl="0" indent="-3429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1400" dirty="0" smtClean="0"/>
              <a:t>Analyze online the value that you want to record in the metric established as homogeneous.</a:t>
            </a:r>
          </a:p>
          <a:p>
            <a:pPr marL="342900" lvl="0" indent="-3429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1400" dirty="0" smtClean="0"/>
              <a:t>Store both the original metric and the transformed value (directly available for use and exploitation).</a:t>
            </a:r>
          </a:p>
          <a:p>
            <a:pPr marL="342900" lvl="0" indent="-3429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1400" dirty="0" smtClean="0"/>
              <a:t>Carry out an online comparison of the data (with companies of the same sector and with historic data of the company) before introducing it in the database.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8168774" y="1436295"/>
            <a:ext cx="3333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defRPr/>
            </a:pPr>
            <a:r>
              <a:rPr lang="en-GB" sz="1400" b="1" dirty="0" smtClean="0"/>
              <a:t>Standardization </a:t>
            </a:r>
            <a:r>
              <a:rPr lang="en-GB" sz="1400" b="1" dirty="0"/>
              <a:t>of metrics</a:t>
            </a:r>
            <a:endParaRPr lang="en-GB" sz="1400" b="1" dirty="0" smtClean="0"/>
          </a:p>
        </p:txBody>
      </p:sp>
      <p:sp>
        <p:nvSpPr>
          <p:cNvPr id="34" name="Rectángulo 33"/>
          <p:cNvSpPr/>
          <p:nvPr/>
        </p:nvSpPr>
        <p:spPr>
          <a:xfrm>
            <a:off x="4049755" y="3231640"/>
            <a:ext cx="3333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defRPr/>
            </a:pPr>
            <a:r>
              <a:rPr lang="en-GB" sz="1400" b="1" dirty="0" smtClean="0"/>
              <a:t>Sector and historic comparison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6765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Proposal, evaluation, comparison and optimization of search queries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</a:t>
            </a:r>
            <a:r>
              <a:rPr lang="en-GB" dirty="0"/>
              <a:t>IMPROVEMENT OF THE SUPERVISED LEARNING SYSTEM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885972" y="2872504"/>
            <a:ext cx="11042676" cy="134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85971" y="1106240"/>
            <a:ext cx="11042677" cy="1602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55440" y="1123159"/>
            <a:ext cx="10756044" cy="16058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algn="just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tabLst/>
            </a:pPr>
            <a:r>
              <a:rPr lang="en-GB" b="1" u="sng" dirty="0" smtClean="0">
                <a:solidFill>
                  <a:srgbClr val="000000"/>
                </a:solidFill>
                <a:latin typeface="BdE Neue Helvetica 55 Roman" pitchFamily="34" charset="0"/>
              </a:rPr>
              <a:t>What data do we have</a:t>
            </a: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?</a:t>
            </a:r>
            <a:r>
              <a:rPr lang="en-GB" b="1" noProof="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n-GB" noProof="0" dirty="0" smtClean="0">
                <a:solidFill>
                  <a:srgbClr val="000000"/>
                </a:solidFill>
                <a:latin typeface="BdE Neue Helvetica 55 Roman" pitchFamily="34" charset="0"/>
              </a:rPr>
              <a:t>In addition to the values of the indicators, valuable information of the context in which the indicator is reported including:</a:t>
            </a:r>
          </a:p>
          <a:p>
            <a:pPr marL="285750" marR="0" indent="-285750" algn="just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Char char="-"/>
              <a:tabLst/>
            </a:pPr>
            <a:r>
              <a:rPr lang="en-GB" dirty="0" smtClean="0">
                <a:solidFill>
                  <a:srgbClr val="000000"/>
                </a:solidFill>
                <a:latin typeface="BdE Neue Helvetica 55 Roman" pitchFamily="34" charset="0"/>
              </a:rPr>
              <a:t>The </a:t>
            </a:r>
            <a:r>
              <a:rPr lang="en-GB" b="1" smtClean="0">
                <a:solidFill>
                  <a:srgbClr val="000000"/>
                </a:solidFill>
                <a:latin typeface="BdE Neue Helvetica 55 Roman" pitchFamily="34" charset="0"/>
              </a:rPr>
              <a:t>exact location </a:t>
            </a:r>
            <a:r>
              <a:rPr lang="en-GB" dirty="0" smtClean="0">
                <a:solidFill>
                  <a:srgbClr val="000000"/>
                </a:solidFill>
                <a:latin typeface="BdE Neue Helvetica 55 Roman" pitchFamily="34" charset="0"/>
              </a:rPr>
              <a:t>of the data in the non-financial statement (e.g. doc 34123, </a:t>
            </a:r>
            <a:r>
              <a:rPr lang="en-GB" dirty="0" err="1" smtClean="0">
                <a:solidFill>
                  <a:srgbClr val="000000"/>
                </a:solidFill>
                <a:latin typeface="BdE Neue Helvetica 55 Roman" pitchFamily="34" charset="0"/>
              </a:rPr>
              <a:t>pg</a:t>
            </a:r>
            <a:r>
              <a:rPr lang="en-GB" dirty="0" smtClean="0">
                <a:solidFill>
                  <a:srgbClr val="000000"/>
                </a:solidFill>
                <a:latin typeface="BdE Neue Helvetica 55 Roman" pitchFamily="34" charset="0"/>
              </a:rPr>
              <a:t> 3, paragraph 5)</a:t>
            </a:r>
          </a:p>
          <a:p>
            <a:pPr marL="285750" marR="0" indent="-285750" algn="just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Char char="-"/>
              <a:tabLst/>
            </a:pPr>
            <a:r>
              <a:rPr lang="en-GB" dirty="0" smtClean="0">
                <a:solidFill>
                  <a:srgbClr val="000000"/>
                </a:solidFill>
                <a:latin typeface="BdE Neue Helvetica 55 Roman" pitchFamily="34" charset="0"/>
              </a:rPr>
              <a:t>The </a:t>
            </a:r>
            <a:r>
              <a:rPr lang="en-GB" b="1" dirty="0" smtClean="0">
                <a:solidFill>
                  <a:srgbClr val="000000"/>
                </a:solidFill>
                <a:latin typeface="BdE Neue Helvetica 55 Roman" pitchFamily="34" charset="0"/>
              </a:rPr>
              <a:t>paragraph </a:t>
            </a:r>
            <a:r>
              <a:rPr lang="en-GB" dirty="0" smtClean="0">
                <a:solidFill>
                  <a:srgbClr val="000000"/>
                </a:solidFill>
                <a:latin typeface="BdE Neue Helvetica 55 Roman" pitchFamily="34" charset="0"/>
              </a:rPr>
              <a:t>in which it has been reported “</a:t>
            </a:r>
            <a:r>
              <a:rPr lang="en-GB" i="1" dirty="0" smtClean="0">
                <a:solidFill>
                  <a:srgbClr val="000000"/>
                </a:solidFill>
                <a:latin typeface="BdE Neue Helvetica 55 Roman" pitchFamily="34" charset="0"/>
              </a:rPr>
              <a:t>Agua </a:t>
            </a:r>
            <a:r>
              <a:rPr lang="en-GB" i="1" dirty="0" err="1" smtClean="0">
                <a:solidFill>
                  <a:srgbClr val="000000"/>
                </a:solidFill>
                <a:latin typeface="BdE Neue Helvetica 55 Roman" pitchFamily="34" charset="0"/>
              </a:rPr>
              <a:t>dulce</a:t>
            </a:r>
            <a:r>
              <a:rPr lang="en-GB" i="1" dirty="0" smtClean="0">
                <a:solidFill>
                  <a:srgbClr val="000000"/>
                </a:solidFill>
                <a:latin typeface="BdE Neue Helvetica 55 Roman" pitchFamily="34" charset="0"/>
              </a:rPr>
              <a:t> 428.835 449.550 453.608 Agua </a:t>
            </a:r>
            <a:r>
              <a:rPr lang="en-GB" i="1" dirty="0" err="1" smtClean="0">
                <a:solidFill>
                  <a:srgbClr val="000000"/>
                </a:solidFill>
                <a:latin typeface="BdE Neue Helvetica 55 Roman" pitchFamily="34" charset="0"/>
              </a:rPr>
              <a:t>subterránea</a:t>
            </a:r>
            <a:r>
              <a:rPr lang="en-GB" i="1" dirty="0" smtClean="0">
                <a:solidFill>
                  <a:srgbClr val="000000"/>
                </a:solidFill>
                <a:latin typeface="BdE Neue Helvetica 55 Roman" pitchFamily="34" charset="0"/>
              </a:rPr>
              <a:t> 6.673 89.693 40.984  </a:t>
            </a:r>
            <a:r>
              <a:rPr lang="en-GB" i="1" dirty="0" err="1" smtClean="0">
                <a:solidFill>
                  <a:srgbClr val="000000"/>
                </a:solidFill>
                <a:latin typeface="BdE Neue Helvetica 55 Roman" pitchFamily="34" charset="0"/>
              </a:rPr>
              <a:t>Aguas</a:t>
            </a:r>
            <a:r>
              <a:rPr lang="en-GB" i="1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BdE Neue Helvetica 55 Roman" pitchFamily="34" charset="0"/>
              </a:rPr>
              <a:t>subterráneas</a:t>
            </a:r>
            <a:r>
              <a:rPr lang="en-GB" i="1" dirty="0" smtClean="0">
                <a:solidFill>
                  <a:srgbClr val="000000"/>
                </a:solidFill>
                <a:latin typeface="BdE Neue Helvetica 55 Roman" pitchFamily="34" charset="0"/>
              </a:rPr>
              <a:t> y </a:t>
            </a:r>
            <a:r>
              <a:rPr lang="en-GB" i="1" dirty="0" err="1" smtClean="0">
                <a:solidFill>
                  <a:srgbClr val="000000"/>
                </a:solidFill>
                <a:latin typeface="BdE Neue Helvetica 55 Roman" pitchFamily="34" charset="0"/>
              </a:rPr>
              <a:t>superficiales</a:t>
            </a:r>
            <a:r>
              <a:rPr lang="en-GB" dirty="0" smtClean="0">
                <a:solidFill>
                  <a:srgbClr val="000000"/>
                </a:solidFill>
                <a:latin typeface="BdE Neue Helvetica 55 Roman" pitchFamily="34" charset="0"/>
              </a:rPr>
              <a:t>”.</a:t>
            </a:r>
          </a:p>
          <a:p>
            <a:pPr marR="0" algn="just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tabLst/>
            </a:pPr>
            <a:endParaRPr lang="en-GB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55439" y="2924944"/>
            <a:ext cx="10756045" cy="12957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s-ES"/>
            </a:defPPr>
            <a:lvl1pPr marR="0" algn="just" fontAlgn="auto">
              <a:spcBef>
                <a:spcPts val="0"/>
              </a:spcBef>
              <a:spcAft>
                <a:spcPts val="432"/>
              </a:spcAft>
              <a:buClrTx/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defRPr>
            </a:lvl1pPr>
            <a:lvl2pPr marL="742950" lvl="1" indent="-285750" algn="just">
              <a:spcAft>
                <a:spcPts val="432"/>
              </a:spcAft>
              <a:buFontTx/>
              <a:buChar char="-"/>
              <a:defRPr kumimoji="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defRPr>
            </a:lvl2pPr>
          </a:lstStyle>
          <a:p>
            <a:r>
              <a:rPr lang="en-GB" b="1" u="sng" dirty="0" smtClean="0"/>
              <a:t>What can we do with this labelled data?</a:t>
            </a:r>
          </a:p>
          <a:p>
            <a:r>
              <a:rPr lang="en-GB" b="1" dirty="0" smtClean="0"/>
              <a:t>- </a:t>
            </a:r>
            <a:r>
              <a:rPr lang="en-GB" dirty="0" smtClean="0"/>
              <a:t>Automatically optimize search terms using </a:t>
            </a:r>
            <a:r>
              <a:rPr lang="en-GB" b="1" dirty="0" smtClean="0"/>
              <a:t>machine learning </a:t>
            </a:r>
            <a:r>
              <a:rPr lang="en-GB" dirty="0" smtClean="0"/>
              <a:t>(ML) and </a:t>
            </a:r>
            <a:r>
              <a:rPr lang="en-GB" b="1" dirty="0" smtClean="0"/>
              <a:t>natural language processing </a:t>
            </a:r>
            <a:r>
              <a:rPr lang="en-GB" dirty="0" smtClean="0"/>
              <a:t>(NLP).</a:t>
            </a:r>
            <a:endParaRPr lang="en-GB" dirty="0"/>
          </a:p>
        </p:txBody>
      </p:sp>
      <p:sp>
        <p:nvSpPr>
          <p:cNvPr id="24" name="Rectángulo 23"/>
          <p:cNvSpPr/>
          <p:nvPr/>
        </p:nvSpPr>
        <p:spPr>
          <a:xfrm>
            <a:off x="321275" y="1086671"/>
            <a:ext cx="392083" cy="164238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21275" y="2852936"/>
            <a:ext cx="392083" cy="135983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85972" y="4336653"/>
            <a:ext cx="11042676" cy="1884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15676" y="4346578"/>
            <a:ext cx="10912972" cy="16747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s-ES"/>
            </a:defPPr>
            <a:lvl1pPr marR="0" algn="just" fontAlgn="auto">
              <a:spcBef>
                <a:spcPts val="0"/>
              </a:spcBef>
              <a:spcAft>
                <a:spcPts val="432"/>
              </a:spcAft>
              <a:buClrTx/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defRPr>
            </a:lvl1pPr>
            <a:lvl2pPr marL="742950" lvl="1" indent="-285750" algn="just">
              <a:spcAft>
                <a:spcPts val="432"/>
              </a:spcAft>
              <a:buFontTx/>
              <a:buChar char="-"/>
              <a:defRPr kumimoji="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defRPr>
            </a:lvl2pPr>
          </a:lstStyle>
          <a:p>
            <a:r>
              <a:rPr lang="en-GB" b="1" u="sng" dirty="0" smtClean="0"/>
              <a:t>How have we done it?</a:t>
            </a:r>
            <a:r>
              <a:rPr lang="en-GB" b="1" dirty="0" smtClean="0"/>
              <a:t> </a:t>
            </a:r>
            <a:r>
              <a:rPr lang="en-GB" dirty="0" smtClean="0"/>
              <a:t>An strategy has been designed and implemented to propose, evaluate, compare and optimize queries:</a:t>
            </a:r>
            <a:endParaRPr lang="en-GB" b="1" dirty="0" smtClean="0"/>
          </a:p>
          <a:p>
            <a:pPr marL="285750" indent="-285750">
              <a:buFontTx/>
              <a:buChar char="-"/>
            </a:pPr>
            <a:r>
              <a:rPr lang="en-GB" b="1" dirty="0" smtClean="0"/>
              <a:t>New queries </a:t>
            </a:r>
            <a:r>
              <a:rPr lang="en-GB" dirty="0" smtClean="0"/>
              <a:t>are proposed based on the context in which each indicator is reported (NLP).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 </a:t>
            </a:r>
            <a:r>
              <a:rPr lang="en-GB" b="1" dirty="0"/>
              <a:t>procedure and metric </a:t>
            </a:r>
            <a:r>
              <a:rPr lang="en-GB" b="1" dirty="0" smtClean="0"/>
              <a:t>validation </a:t>
            </a:r>
            <a:r>
              <a:rPr lang="en-GB" dirty="0" smtClean="0"/>
              <a:t>has been defined to assign a score to each query.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This method allows you to </a:t>
            </a:r>
            <a:r>
              <a:rPr lang="en-GB" b="1" dirty="0" smtClean="0"/>
              <a:t>compare and optimize </a:t>
            </a:r>
            <a:r>
              <a:rPr lang="en-GB" dirty="0" smtClean="0"/>
              <a:t>queries to select the optimal one for each indicator.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21275" y="4336653"/>
            <a:ext cx="392083" cy="18849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3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Preliminary results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Directorate general economics, statistics and research</a:t>
            </a:r>
            <a:endParaRPr lang="en-GB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Main results</a:t>
            </a:r>
            <a:endParaRPr lang="en-GB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57" y="851749"/>
            <a:ext cx="10863282" cy="54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Some examples (Scope 1&amp;2&amp;3, Energy and Water consumption)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</a:t>
            </a:r>
            <a:r>
              <a:rPr lang="en-GB" dirty="0"/>
              <a:t>Main results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855767"/>
            <a:ext cx="11228289" cy="54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3895077" y="918571"/>
            <a:ext cx="801870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ESG data gaps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Data gaps and limitations</a:t>
            </a:r>
            <a:endParaRPr lang="en-GB" dirty="0"/>
          </a:p>
        </p:txBody>
      </p:sp>
      <p:sp>
        <p:nvSpPr>
          <p:cNvPr id="9" name="Rectángulo 8"/>
          <p:cNvSpPr/>
          <p:nvPr/>
        </p:nvSpPr>
        <p:spPr>
          <a:xfrm>
            <a:off x="232464" y="941648"/>
            <a:ext cx="279728" cy="71558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11825" y="941647"/>
            <a:ext cx="3172895" cy="7155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DIFFERENT METRICS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33797" y="1767743"/>
            <a:ext cx="284627" cy="7251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13159" y="1767742"/>
            <a:ext cx="3186428" cy="7251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CHANGES IN DATA OVER TIME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1347" y="2586949"/>
            <a:ext cx="284627" cy="74028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3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00709" y="2586948"/>
            <a:ext cx="3189610" cy="74028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LACK OF INFORMATION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06557" y="3427168"/>
            <a:ext cx="284627" cy="9490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4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85919" y="3427167"/>
            <a:ext cx="3198878" cy="9490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COMPARABILITY DIFFICULTIES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06480" y="4498334"/>
            <a:ext cx="284627" cy="7896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5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85842" y="4498333"/>
            <a:ext cx="3198878" cy="7896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LACK OF DIGITALISATION OF THE INFORMATION PRESENTED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10586" y="5388688"/>
            <a:ext cx="284627" cy="80594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6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89948" y="5388687"/>
            <a:ext cx="3209639" cy="80594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LACK OF ESG VERIFICATION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895077" y="903689"/>
            <a:ext cx="8667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Diversity of units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measurement that suppose a barrier to direct comparison of data.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is necessary to 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convert to a homogenised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unit of measurement.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EFRAG´s ESRS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standards will minimize this problem by 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specifying a common metric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894322" y="1753572"/>
            <a:ext cx="801870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894322" y="1739168"/>
            <a:ext cx="7917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During the process it was not uncommon to see </a:t>
            </a:r>
            <a:r>
              <a:rPr lang="en-GB" sz="1400" b="1" dirty="0"/>
              <a:t>data change</a:t>
            </a:r>
            <a:r>
              <a:rPr lang="en-GB" sz="1400" dirty="0"/>
              <a:t> from one year to the </a:t>
            </a:r>
            <a:r>
              <a:rPr lang="en-GB" sz="1400" dirty="0" smtClean="0"/>
              <a:t>next one.</a:t>
            </a:r>
            <a:endParaRPr lang="en-GB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These changes are probably due to the </a:t>
            </a:r>
            <a:r>
              <a:rPr lang="en-GB" sz="1400" b="1" dirty="0"/>
              <a:t>novelty</a:t>
            </a:r>
            <a:r>
              <a:rPr lang="en-GB" sz="1400" dirty="0"/>
              <a:t> of this information and the </a:t>
            </a:r>
            <a:r>
              <a:rPr lang="en-GB" sz="1400" b="1" dirty="0"/>
              <a:t>scarcity of years of </a:t>
            </a:r>
            <a:r>
              <a:rPr lang="en-GB" sz="1400" b="1" dirty="0" smtClean="0"/>
              <a:t>experience.</a:t>
            </a:r>
            <a:endParaRPr lang="en-GB" sz="1400" b="1" dirty="0"/>
          </a:p>
        </p:txBody>
      </p:sp>
      <p:sp>
        <p:nvSpPr>
          <p:cNvPr id="29" name="Rectángulo 28"/>
          <p:cNvSpPr/>
          <p:nvPr/>
        </p:nvSpPr>
        <p:spPr>
          <a:xfrm>
            <a:off x="3905028" y="2588573"/>
            <a:ext cx="801870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905028" y="2574169"/>
            <a:ext cx="7906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 substantial difference was observed between the degree of success in </a:t>
            </a:r>
            <a:r>
              <a:rPr lang="en-GB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listed companies vs unlisted companies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overall success rate stands more than 70% </a:t>
            </a:r>
            <a:endParaRPr lang="en-GB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Social indicators 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stand out as the type of indicator with the </a:t>
            </a:r>
            <a:r>
              <a:rPr lang="en-GB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highest degree of success</a:t>
            </a:r>
            <a:endParaRPr lang="en-GB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905028" y="3436528"/>
            <a:ext cx="8018704" cy="939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905027" y="3422125"/>
            <a:ext cx="8017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Different calculation methods for the same indicator (i.e. Scope 2 emissions by market-based or location-based method).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Most of 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current available information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corresponds to 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(consolidated) 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without distinction by geographical area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making it difficult to analyse and compare national impacts.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903897" y="4481998"/>
            <a:ext cx="8018704" cy="805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903897" y="4467595"/>
            <a:ext cx="7808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Information presented in the non-financial reports is </a:t>
            </a:r>
            <a:r>
              <a:rPr lang="en-GB" sz="1400" b="1" dirty="0"/>
              <a:t>still not </a:t>
            </a:r>
            <a:r>
              <a:rPr lang="en-GB" sz="1400" b="1" dirty="0" smtClean="0"/>
              <a:t>digitalised </a:t>
            </a:r>
            <a:r>
              <a:rPr lang="en-GB" sz="1400" dirty="0" smtClean="0"/>
              <a:t>which difficult its treatment and usage. </a:t>
            </a:r>
            <a:endParaRPr lang="en-GB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However, the </a:t>
            </a:r>
            <a:r>
              <a:rPr lang="en-GB" sz="1400" b="1" dirty="0"/>
              <a:t>CSRD</a:t>
            </a:r>
            <a:r>
              <a:rPr lang="en-GB" sz="1400" dirty="0"/>
              <a:t> </a:t>
            </a:r>
            <a:r>
              <a:rPr lang="en-GB" sz="1400" b="1" dirty="0" smtClean="0"/>
              <a:t>includes </a:t>
            </a:r>
            <a:r>
              <a:rPr lang="en-GB" sz="1400" b="1" dirty="0"/>
              <a:t>the digitalisation </a:t>
            </a:r>
            <a:r>
              <a:rPr lang="en-GB" sz="1400" dirty="0"/>
              <a:t>and standardisation of reporting </a:t>
            </a:r>
            <a:r>
              <a:rPr lang="en-GB" sz="1400" dirty="0" smtClean="0"/>
              <a:t>standards.</a:t>
            </a:r>
            <a:endParaRPr lang="es-ES_tradnl" sz="1400" dirty="0"/>
          </a:p>
        </p:txBody>
      </p:sp>
      <p:sp>
        <p:nvSpPr>
          <p:cNvPr id="35" name="Rectángulo 34"/>
          <p:cNvSpPr/>
          <p:nvPr/>
        </p:nvSpPr>
        <p:spPr>
          <a:xfrm>
            <a:off x="3903897" y="5388687"/>
            <a:ext cx="8018704" cy="805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903897" y="5374284"/>
            <a:ext cx="7808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No rigorous technical supervision 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of the information 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presented.</a:t>
            </a: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Introduction of </a:t>
            </a:r>
            <a:r>
              <a:rPr lang="en-GB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objective and technical 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measures that guarantee the quality and veracity of the data </a:t>
            </a:r>
            <a:r>
              <a:rPr lang="en-GB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presented.</a:t>
            </a: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INTERNAL USE</a:t>
            </a: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Conclusions and challenges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</a:t>
            </a:r>
            <a:r>
              <a:rPr lang="es-ES" dirty="0"/>
              <a:t>CONCLUSIONS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58503736"/>
              </p:ext>
            </p:extLst>
          </p:nvPr>
        </p:nvGraphicFramePr>
        <p:xfrm>
          <a:off x="2261703" y="1451894"/>
          <a:ext cx="7304360" cy="476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3431704" y="842173"/>
            <a:ext cx="5830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000000"/>
                </a:solidFill>
                <a:latin typeface="BdE Neue Helvetica 55 Roman" pitchFamily="34" charset="0"/>
              </a:rPr>
              <a:t>Real data show current regulatory limits and the improvement margin.</a:t>
            </a:r>
            <a:endParaRPr lang="en-GB" sz="1600" dirty="0"/>
          </a:p>
        </p:txBody>
      </p:sp>
      <p:sp>
        <p:nvSpPr>
          <p:cNvPr id="10" name="Rectángulo 9"/>
          <p:cNvSpPr/>
          <p:nvPr/>
        </p:nvSpPr>
        <p:spPr>
          <a:xfrm>
            <a:off x="261549" y="3298141"/>
            <a:ext cx="2810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32"/>
              </a:spcAft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000000"/>
                </a:solidFill>
                <a:latin typeface="BdE Neue Helvetica 55 Roman" pitchFamily="34" charset="0"/>
              </a:rPr>
              <a:t>Exponential importance of granular data. </a:t>
            </a:r>
            <a:r>
              <a:rPr lang="en-GB" sz="1600" dirty="0" smtClean="0">
                <a:solidFill>
                  <a:srgbClr val="000000"/>
                </a:solidFill>
                <a:latin typeface="BdE Neue Helvetica 55 Roman" pitchFamily="34" charset="0"/>
              </a:rPr>
              <a:t>However, information of groups its not enough, we need individual companies.</a:t>
            </a:r>
            <a:endParaRPr lang="en-GB" sz="1600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22610" y="5360453"/>
            <a:ext cx="4307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  <a:latin typeface="BdE Neue Helvetica 55 Roman" pitchFamily="34" charset="0"/>
              </a:rPr>
              <a:t>The relevance of having </a:t>
            </a:r>
            <a:r>
              <a:rPr lang="en-GB" sz="1600" b="1" dirty="0">
                <a:solidFill>
                  <a:srgbClr val="000000"/>
                </a:solidFill>
                <a:latin typeface="BdE Neue Helvetica 55 Roman" pitchFamily="34" charset="0"/>
              </a:rPr>
              <a:t>a homogeneous list of harmonised indicators </a:t>
            </a:r>
            <a:r>
              <a:rPr lang="en-GB" sz="1600" dirty="0">
                <a:solidFill>
                  <a:srgbClr val="000000"/>
                </a:solidFill>
                <a:latin typeface="BdE Neue Helvetica 55 Roman" pitchFamily="34" charset="0"/>
              </a:rPr>
              <a:t>with a clear </a:t>
            </a:r>
            <a:r>
              <a:rPr lang="en-GB" sz="1600" dirty="0" smtClean="0">
                <a:solidFill>
                  <a:srgbClr val="000000"/>
                </a:solidFill>
                <a:latin typeface="BdE Neue Helvetica 55 Roman" pitchFamily="34" charset="0"/>
              </a:rPr>
              <a:t>criteria of presentation and calculus.</a:t>
            </a:r>
            <a:endParaRPr lang="en-GB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616280" y="3175031"/>
            <a:ext cx="3575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00000"/>
                </a:solidFill>
                <a:latin typeface="BdE Neue Helvetica 55 Roman" pitchFamily="34" charset="0"/>
              </a:rPr>
              <a:t>The importance of information in electronic formats </a:t>
            </a:r>
            <a:r>
              <a:rPr lang="en-GB" sz="1600" dirty="0">
                <a:solidFill>
                  <a:srgbClr val="000000"/>
                </a:solidFill>
                <a:latin typeface="BdE Neue Helvetica 55 Roman" pitchFamily="34" charset="0"/>
              </a:rPr>
              <a:t>for its massive and automated treatment</a:t>
            </a:r>
            <a:r>
              <a:rPr lang="en-GB" sz="1600" b="1" dirty="0" smtClean="0">
                <a:solidFill>
                  <a:srgbClr val="000000"/>
                </a:solidFill>
                <a:latin typeface="BdE Neue Helvetica 55 Roman" pitchFamily="34" charset="0"/>
              </a:rPr>
              <a:t>.</a:t>
            </a:r>
            <a:endParaRPr lang="en-GB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76" y="2931505"/>
            <a:ext cx="1766682" cy="19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THANKS FOR YOUR ATTENTION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</p:spTree>
    <p:extLst>
      <p:ext uri="{BB962C8B-B14F-4D97-AF65-F5344CB8AC3E}">
        <p14:creationId xmlns:p14="http://schemas.microsoft.com/office/powerpoint/2010/main" val="14540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INTERNAL USE</a:t>
            </a: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ESG database resources at disposal in BdE website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ANNEX</a:t>
            </a:r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9552384" y="1601074"/>
            <a:ext cx="1402478" cy="726081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/>
          <p:cNvSpPr/>
          <p:nvPr/>
        </p:nvSpPr>
        <p:spPr>
          <a:xfrm>
            <a:off x="3841322" y="3156716"/>
            <a:ext cx="9024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https://www.bde.es/bde/es/areas/analisis-economi/otros/que-es-belab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545" y="1511678"/>
            <a:ext cx="1628775" cy="904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4166892"/>
            <a:ext cx="1584176" cy="21229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1387555"/>
            <a:ext cx="5867400" cy="180975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51384" y="908720"/>
            <a:ext cx="10943606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/>
          <p:cNvSpPr/>
          <p:nvPr/>
        </p:nvSpPr>
        <p:spPr>
          <a:xfrm>
            <a:off x="551384" y="3733242"/>
            <a:ext cx="10943606" cy="2615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/>
          <p:cNvSpPr/>
          <p:nvPr/>
        </p:nvSpPr>
        <p:spPr>
          <a:xfrm>
            <a:off x="660637" y="907174"/>
            <a:ext cx="5830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u="sng" dirty="0" smtClean="0">
                <a:solidFill>
                  <a:srgbClr val="000000"/>
                </a:solidFill>
                <a:latin typeface="BdE Neue Helvetica 55 Roman" pitchFamily="34" charset="0"/>
              </a:rPr>
              <a:t>Microdata base at BELab:</a:t>
            </a:r>
            <a:endParaRPr lang="en-GB" sz="1600" u="sng" dirty="0"/>
          </a:p>
        </p:txBody>
      </p:sp>
      <p:sp>
        <p:nvSpPr>
          <p:cNvPr id="22" name="Rectángulo 21"/>
          <p:cNvSpPr/>
          <p:nvPr/>
        </p:nvSpPr>
        <p:spPr>
          <a:xfrm>
            <a:off x="660636" y="3739267"/>
            <a:ext cx="10834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u="sng" dirty="0" smtClean="0">
                <a:solidFill>
                  <a:srgbClr val="000000"/>
                </a:solidFill>
                <a:latin typeface="BdE Neue Helvetica 55 Roman" pitchFamily="34" charset="0"/>
              </a:rPr>
              <a:t>Paper:</a:t>
            </a:r>
            <a:r>
              <a:rPr lang="en-GB" sz="1600" dirty="0" smtClean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BdE Neue Helvetica 55 Roman" pitchFamily="34" charset="0"/>
              </a:rPr>
              <a:t>“</a:t>
            </a:r>
            <a:r>
              <a:rPr lang="es-ES_tradnl" sz="1400" dirty="0"/>
              <a:t>MICRO-DATABASE FOR SUSTAINABILITY (ESG) INDICATORS DEVELOPED AT THE BANCO DE </a:t>
            </a:r>
            <a:r>
              <a:rPr lang="es-ES_tradnl" sz="1400" dirty="0" smtClean="0"/>
              <a:t>ESPAÑA”</a:t>
            </a:r>
            <a:endParaRPr lang="en-GB" sz="1400" u="sng" dirty="0"/>
          </a:p>
        </p:txBody>
      </p:sp>
      <p:sp>
        <p:nvSpPr>
          <p:cNvPr id="23" name="Rectángulo 22"/>
          <p:cNvSpPr/>
          <p:nvPr/>
        </p:nvSpPr>
        <p:spPr>
          <a:xfrm>
            <a:off x="3514800" y="4116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8"/>
              </a:rPr>
              <a:t>https://www.bde.es/bde/es/secciones/informes/informacion-estadistica/notas-estadisticas</a:t>
            </a:r>
            <a:r>
              <a:rPr lang="en-GB" dirty="0" smtClean="0">
                <a:hlinkClick r:id="rId8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5868" y="4966466"/>
            <a:ext cx="5021387" cy="9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120185" y="2205833"/>
            <a:ext cx="7120467" cy="2951359"/>
          </a:xfrm>
        </p:spPr>
        <p:txBody>
          <a:bodyPr/>
          <a:lstStyle/>
          <a:p>
            <a:r>
              <a:rPr lang="en-GB" dirty="0" smtClean="0"/>
              <a:t>Introduction and context</a:t>
            </a:r>
          </a:p>
          <a:p>
            <a:r>
              <a:rPr lang="en-US" dirty="0"/>
              <a:t>Researching and establishing the relevant indicators</a:t>
            </a:r>
          </a:p>
          <a:p>
            <a:r>
              <a:rPr lang="en-GB" dirty="0"/>
              <a:t>Creation of the ESG database prototype</a:t>
            </a:r>
          </a:p>
          <a:p>
            <a:r>
              <a:rPr lang="en-US" dirty="0"/>
              <a:t>Quality control </a:t>
            </a:r>
            <a:endParaRPr lang="en-US" dirty="0" smtClean="0"/>
          </a:p>
          <a:p>
            <a:r>
              <a:rPr lang="en-GB" dirty="0" smtClean="0"/>
              <a:t>Improvement of the supervised learning system</a:t>
            </a:r>
          </a:p>
          <a:p>
            <a:r>
              <a:rPr lang="en-GB" dirty="0" smtClean="0"/>
              <a:t>Main results</a:t>
            </a:r>
          </a:p>
          <a:p>
            <a:r>
              <a:rPr lang="en-GB" dirty="0"/>
              <a:t>Data gaps and limitations</a:t>
            </a:r>
          </a:p>
          <a:p>
            <a:r>
              <a:rPr lang="en-GB" dirty="0" smtClean="0"/>
              <a:t>Conclusions</a:t>
            </a:r>
          </a:p>
          <a:p>
            <a:r>
              <a:rPr lang="en-GB" dirty="0" smtClean="0"/>
              <a:t>ANNEX: </a:t>
            </a:r>
            <a:r>
              <a:rPr lang="en-GB" dirty="0"/>
              <a:t>ESG database resources at disposal in BdE website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</p:spTree>
    <p:extLst>
      <p:ext uri="{BB962C8B-B14F-4D97-AF65-F5344CB8AC3E}">
        <p14:creationId xmlns:p14="http://schemas.microsoft.com/office/powerpoint/2010/main" val="27194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Why does this need arise?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</a:t>
            </a:r>
            <a:r>
              <a:rPr lang="es-ES" dirty="0"/>
              <a:t>INTRODUCTION AND CONTEXT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933" y="1268760"/>
            <a:ext cx="3100760" cy="78271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911424" y="2308721"/>
            <a:ext cx="105851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prstClr val="black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Measure the exposure of the Spanish Economy to climate change at a disaggregated level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prstClr val="black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Analyse the implications of climate change and transition to a more sustainable economy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prstClr val="black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Evaluate the impact of economic policy measures on climate change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prstClr val="black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Facilitate the channelling of investment towards environmentally friendly activities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54" y="4549059"/>
            <a:ext cx="3095667" cy="1741313"/>
          </a:xfrm>
          <a:prstGeom prst="rect">
            <a:avLst/>
          </a:prstGeom>
        </p:spPr>
      </p:pic>
      <p:sp>
        <p:nvSpPr>
          <p:cNvPr id="20" name="Flecha doblada hacia arriba 19"/>
          <p:cNvSpPr/>
          <p:nvPr/>
        </p:nvSpPr>
        <p:spPr>
          <a:xfrm rot="5400000">
            <a:off x="1013574" y="4909415"/>
            <a:ext cx="1091843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2218713" y="5120731"/>
            <a:ext cx="3202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NEED FOR A GRANULAR DATABASE ON ESG INFORMATION</a:t>
            </a:r>
            <a:endParaRPr lang="es-ES_tradnl" b="1" dirty="0">
              <a:solidFill>
                <a:prstClr val="black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809" y="4550550"/>
            <a:ext cx="2248270" cy="1744347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902896" y="5373216"/>
            <a:ext cx="2150095" cy="830997"/>
          </a:xfrm>
          <a:prstGeom prst="rect">
            <a:avLst/>
          </a:prstGeom>
          <a:solidFill>
            <a:srgbClr val="2B5796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It is essential to increase the quantity, quality and harmonization of Environmental information</a:t>
            </a:r>
            <a:endParaRPr lang="en-GB" sz="1200" b="1" dirty="0">
              <a:solidFill>
                <a:schemeClr val="bg1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97" y="628362"/>
            <a:ext cx="1576502" cy="15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Most limiting aspects in current and future regulations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INTRODUCTION AND CONTEXT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0" y="6199420"/>
            <a:ext cx="67649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aseline="30000" dirty="0" smtClean="0">
                <a:solidFill>
                  <a:srgbClr val="000000"/>
                </a:solidFill>
              </a:rPr>
              <a:t>1</a:t>
            </a:r>
            <a:r>
              <a:rPr lang="en-GB" sz="1050" dirty="0" smtClean="0">
                <a:solidFill>
                  <a:srgbClr val="000000"/>
                </a:solidFill>
              </a:rPr>
              <a:t> CSRD was approved by the European Council in November 2022 and is currently under transposition phase</a:t>
            </a:r>
            <a:endParaRPr lang="en-GB" sz="1050" dirty="0"/>
          </a:p>
        </p:txBody>
      </p:sp>
      <p:sp>
        <p:nvSpPr>
          <p:cNvPr id="97" name="Rectángulo 96"/>
          <p:cNvSpPr/>
          <p:nvPr/>
        </p:nvSpPr>
        <p:spPr>
          <a:xfrm>
            <a:off x="292326" y="889238"/>
            <a:ext cx="4350789" cy="957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756596" y="1176575"/>
            <a:ext cx="4363513" cy="4384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432"/>
              </a:spcAft>
            </a:pPr>
            <a:r>
              <a:rPr lang="es-ES_tradnl" sz="1600" b="1" dirty="0" smtClean="0">
                <a:solidFill>
                  <a:srgbClr val="000000"/>
                </a:solidFill>
              </a:rPr>
              <a:t>MAIN CURRENT LIMITATIONS</a:t>
            </a:r>
            <a:endParaRPr lang="es-ES_tradnl" sz="1600" b="1" dirty="0">
              <a:solidFill>
                <a:srgbClr val="000000"/>
              </a:solidFill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321603" y="2140732"/>
            <a:ext cx="284627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731494" y="2140732"/>
            <a:ext cx="3911621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ONLY GROUPS? EXEMPTION FOR SUBSIDIARIES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321603" y="3024332"/>
            <a:ext cx="284627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731494" y="3024332"/>
            <a:ext cx="3911621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HETEROGENEITY OF REPORTED INDICATORS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103" name="Rectángulo 102"/>
          <p:cNvSpPr/>
          <p:nvPr/>
        </p:nvSpPr>
        <p:spPr>
          <a:xfrm>
            <a:off x="321603" y="3939713"/>
            <a:ext cx="284627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3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4" name="Rectángulo 103"/>
          <p:cNvSpPr/>
          <p:nvPr/>
        </p:nvSpPr>
        <p:spPr>
          <a:xfrm>
            <a:off x="731494" y="3939713"/>
            <a:ext cx="3911621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LACK OF DIGITALIZATION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321603" y="4855094"/>
            <a:ext cx="284627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4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6" name="Rectángulo 105"/>
          <p:cNvSpPr/>
          <p:nvPr/>
        </p:nvSpPr>
        <p:spPr>
          <a:xfrm>
            <a:off x="731494" y="4855094"/>
            <a:ext cx="3911621" cy="721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LIMITED POPULATION (SMALL AND MEDIUM OUTSIDE)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4810076" y="889237"/>
            <a:ext cx="3014116" cy="957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4864986" y="944051"/>
            <a:ext cx="2887198" cy="79824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432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Spanish Law 11/2018 on non-financial information and diversity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09" name="Rectángulo 108"/>
          <p:cNvSpPr/>
          <p:nvPr/>
        </p:nvSpPr>
        <p:spPr>
          <a:xfrm>
            <a:off x="8054154" y="889237"/>
            <a:ext cx="3014116" cy="957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8109064" y="944051"/>
            <a:ext cx="2887198" cy="79824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432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CSRD</a:t>
            </a:r>
            <a:r>
              <a:rPr lang="en-GB" sz="1600" b="1" baseline="30000" dirty="0" smtClean="0">
                <a:solidFill>
                  <a:srgbClr val="000000"/>
                </a:solidFill>
              </a:rPr>
              <a:t>1</a:t>
            </a:r>
            <a:r>
              <a:rPr lang="en-GB" sz="1600" b="1" dirty="0" smtClean="0">
                <a:solidFill>
                  <a:srgbClr val="000000"/>
                </a:solidFill>
              </a:rPr>
              <a:t> (Corporate Sustainability Reporting Directive)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10091915" y="2877377"/>
            <a:ext cx="1993280" cy="9136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EFRAG - ESRS </a:t>
            </a: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(European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Sustainability Reporting Standards)</a:t>
            </a:r>
            <a:endParaRPr kumimoji="0" lang="en-GB" sz="14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10091915" y="3999115"/>
            <a:ext cx="1993280" cy="5150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rgbClr val="000000"/>
                </a:solidFill>
                <a:latin typeface="BdE Neue Helvetica 55 Roman" pitchFamily="34" charset="0"/>
              </a:rPr>
              <a:t>Information available in XBRL format</a:t>
            </a:r>
            <a:endParaRPr kumimoji="0" lang="en-GB" sz="1400" b="1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13" name="Flecha derecha 112"/>
          <p:cNvSpPr/>
          <p:nvPr/>
        </p:nvSpPr>
        <p:spPr>
          <a:xfrm>
            <a:off x="6816080" y="2366487"/>
            <a:ext cx="2088232" cy="23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4" name="Flecha derecha 113"/>
          <p:cNvSpPr/>
          <p:nvPr/>
        </p:nvSpPr>
        <p:spPr>
          <a:xfrm>
            <a:off x="6839570" y="5129689"/>
            <a:ext cx="2088232" cy="23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5" name="Flecha derecha 114"/>
          <p:cNvSpPr/>
          <p:nvPr/>
        </p:nvSpPr>
        <p:spPr>
          <a:xfrm>
            <a:off x="6825489" y="3245112"/>
            <a:ext cx="2088232" cy="23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6" name="Flecha derecha 115"/>
          <p:cNvSpPr/>
          <p:nvPr/>
        </p:nvSpPr>
        <p:spPr>
          <a:xfrm>
            <a:off x="6837596" y="4173627"/>
            <a:ext cx="2088232" cy="23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7" name="Imagen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37" y="2069664"/>
            <a:ext cx="623380" cy="578570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015" y="4931222"/>
            <a:ext cx="623380" cy="578570"/>
          </a:xfrm>
          <a:prstGeom prst="rect">
            <a:avLst/>
          </a:prstGeom>
        </p:spPr>
      </p:pic>
      <p:sp>
        <p:nvSpPr>
          <p:cNvPr id="119" name="CuadroTexto 118"/>
          <p:cNvSpPr txBox="1"/>
          <p:nvPr/>
        </p:nvSpPr>
        <p:spPr>
          <a:xfrm>
            <a:off x="2433579" y="5803869"/>
            <a:ext cx="7586636" cy="29974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rgbClr val="000000"/>
                </a:solidFill>
                <a:latin typeface="BdE Neue Helvetica 55 Roman" pitchFamily="34" charset="0"/>
              </a:rPr>
              <a:t>TWO IMPORTANT LIMITATIONS REMAIN WITH THE NEW CSRD</a:t>
            </a:r>
            <a:endParaRPr kumimoji="0" lang="es-ES_tradnl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pic>
        <p:nvPicPr>
          <p:cNvPr id="120" name="Imagen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5649293"/>
            <a:ext cx="623380" cy="578570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757" y="3934082"/>
            <a:ext cx="762255" cy="732844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711" y="3901493"/>
            <a:ext cx="834802" cy="779062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479" y="2938988"/>
            <a:ext cx="834802" cy="779062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757" y="4823762"/>
            <a:ext cx="762255" cy="732844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674" y="3026983"/>
            <a:ext cx="762255" cy="732844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674" y="2093976"/>
            <a:ext cx="762255" cy="732844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757" y="3966670"/>
            <a:ext cx="762255" cy="732844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426" y="4927818"/>
            <a:ext cx="762255" cy="732844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131" y="2053477"/>
            <a:ext cx="762255" cy="7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Main aspects taken into consideration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2326" y="140279"/>
            <a:ext cx="9764113" cy="315238"/>
          </a:xfrm>
        </p:spPr>
        <p:txBody>
          <a:bodyPr/>
          <a:lstStyle/>
          <a:p>
            <a:r>
              <a:rPr lang="es-ES_tradnl" dirty="0"/>
              <a:t>2. </a:t>
            </a:r>
            <a:r>
              <a:rPr lang="en-GB" dirty="0"/>
              <a:t>Researching and establishing the relevant indicators</a:t>
            </a:r>
            <a:endParaRPr lang="es-ES" dirty="0"/>
          </a:p>
        </p:txBody>
      </p:sp>
      <p:sp>
        <p:nvSpPr>
          <p:cNvPr id="34" name="Rectángulo 33"/>
          <p:cNvSpPr/>
          <p:nvPr/>
        </p:nvSpPr>
        <p:spPr>
          <a:xfrm>
            <a:off x="189172" y="1000868"/>
            <a:ext cx="2736000" cy="975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1. Analysing </a:t>
            </a:r>
            <a:r>
              <a:rPr lang="en-US" sz="1600" b="1" dirty="0">
                <a:solidFill>
                  <a:schemeClr val="bg1"/>
                </a:solidFill>
              </a:rPr>
              <a:t>the current regulatory obligations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i="1" dirty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209982" y="980728"/>
            <a:ext cx="2736304" cy="9736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2. Researching the national and international ESG standards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6237167" y="980729"/>
            <a:ext cx="2736304" cy="97366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3. Establishing a preliminary list of 124 indicators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9264352" y="980728"/>
            <a:ext cx="2736304" cy="96525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4. Conducting a practical research exercise involving six listed companies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974" y="2145210"/>
            <a:ext cx="736476" cy="73647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32" y="2234906"/>
            <a:ext cx="1742554" cy="49710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957" y="3021527"/>
            <a:ext cx="1922711" cy="423856"/>
          </a:xfrm>
          <a:prstGeom prst="rect">
            <a:avLst/>
          </a:prstGeom>
        </p:spPr>
      </p:pic>
      <p:sp>
        <p:nvSpPr>
          <p:cNvPr id="41" name="Flecha doblada hacia arriba 40"/>
          <p:cNvSpPr/>
          <p:nvPr/>
        </p:nvSpPr>
        <p:spPr>
          <a:xfrm rot="5400000">
            <a:off x="120269" y="3716728"/>
            <a:ext cx="1324489" cy="9803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ángulo 41"/>
          <p:cNvSpPr/>
          <p:nvPr/>
        </p:nvSpPr>
        <p:spPr>
          <a:xfrm>
            <a:off x="482699" y="5542766"/>
            <a:ext cx="396000" cy="267665"/>
          </a:xfrm>
          <a:prstGeom prst="rect">
            <a:avLst/>
          </a:prstGeom>
          <a:solidFill>
            <a:srgbClr val="BCEFBB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349777" y="5543398"/>
            <a:ext cx="396000" cy="26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209781" y="5543398"/>
            <a:ext cx="396000" cy="26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G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5" name="Más 44"/>
          <p:cNvSpPr/>
          <p:nvPr/>
        </p:nvSpPr>
        <p:spPr>
          <a:xfrm>
            <a:off x="948701" y="5514598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Más 45"/>
          <p:cNvSpPr/>
          <p:nvPr/>
        </p:nvSpPr>
        <p:spPr>
          <a:xfrm>
            <a:off x="1815779" y="5514598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Igual que 46"/>
          <p:cNvSpPr/>
          <p:nvPr/>
        </p:nvSpPr>
        <p:spPr>
          <a:xfrm>
            <a:off x="2675783" y="5545684"/>
            <a:ext cx="435172" cy="2618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3180957" y="5543398"/>
            <a:ext cx="396000" cy="26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46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47329" y="907328"/>
            <a:ext cx="12025336" cy="26373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521" y="2125130"/>
            <a:ext cx="885283" cy="32578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3073" y="2524267"/>
            <a:ext cx="1602569" cy="371819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2535" y="3016351"/>
            <a:ext cx="1655459" cy="307799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5748" y="2116884"/>
            <a:ext cx="590332" cy="341397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7784" y="2482282"/>
            <a:ext cx="770091" cy="59376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8087" y="3136625"/>
            <a:ext cx="1069486" cy="334214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62872" y="1963564"/>
            <a:ext cx="30066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imes New Roman" panose="02020603050405020304" pitchFamily="18" charset="0"/>
              </a:rPr>
              <a:t>Non-Financial Reporting Directive (</a:t>
            </a:r>
            <a:r>
              <a:rPr lang="en-US" sz="1400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  <a:hlinkClick r:id="rId12"/>
              </a:rPr>
              <a:t>Directive 2014/95/EU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that was transposed into Spanish law by </a:t>
            </a:r>
            <a:r>
              <a:rPr lang="en-US" sz="1400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  <a:hlinkClick r:id="rId13"/>
              </a:rPr>
              <a:t>Ley 11/2018</a:t>
            </a:r>
            <a:r>
              <a:rPr lang="en-US" sz="1400" dirty="0" smtClean="0"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 the future CSRD will be transposed and will update Ley 11/2018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57" name="Tabla 56"/>
          <p:cNvGraphicFramePr>
            <a:graphicFrameLocks noGrp="1"/>
          </p:cNvGraphicFramePr>
          <p:nvPr>
            <p:extLst/>
          </p:nvPr>
        </p:nvGraphicFramePr>
        <p:xfrm>
          <a:off x="6284189" y="2054016"/>
          <a:ext cx="2472080" cy="1150620"/>
        </p:xfrm>
        <a:graphic>
          <a:graphicData uri="http://schemas.openxmlformats.org/drawingml/2006/table">
            <a:tbl>
              <a:tblPr/>
              <a:tblGrid>
                <a:gridCol w="1696176">
                  <a:extLst>
                    <a:ext uri="{9D8B030D-6E8A-4147-A177-3AD203B41FA5}">
                      <a16:colId xmlns:a16="http://schemas.microsoft.com/office/drawing/2014/main" val="4174334641"/>
                    </a:ext>
                  </a:extLst>
                </a:gridCol>
                <a:gridCol w="775904">
                  <a:extLst>
                    <a:ext uri="{9D8B030D-6E8A-4147-A177-3AD203B41FA5}">
                      <a16:colId xmlns:a16="http://schemas.microsoft.com/office/drawing/2014/main" val="277362438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1" i="0" u="none" strike="noStrike" dirty="0" smtClean="0">
                          <a:solidFill>
                            <a:srgbClr val="B35C48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List of preliminary indicators</a:t>
                      </a:r>
                      <a:endParaRPr lang="es-ES_tradnl" sz="1400" b="1" i="0" u="none" strike="noStrike" dirty="0">
                        <a:solidFill>
                          <a:srgbClr val="B35C48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9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9788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TOTAL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BdE Neue Helvetica 45 Light" panose="020B0403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60489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E-Environmental</a:t>
                      </a:r>
                    </a:p>
                  </a:txBody>
                  <a:tcPr marL="952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E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3516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S-Social</a:t>
                      </a:r>
                    </a:p>
                  </a:txBody>
                  <a:tcPr marL="952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602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G-Governance</a:t>
                      </a:r>
                    </a:p>
                  </a:txBody>
                  <a:tcPr marL="9525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45 Light" panose="020B0403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8526"/>
                  </a:ext>
                </a:extLst>
              </a:tr>
            </a:tbl>
          </a:graphicData>
        </a:graphic>
      </p:graphicFrame>
      <p:sp>
        <p:nvSpPr>
          <p:cNvPr id="58" name="Rectángulo 57"/>
          <p:cNvSpPr/>
          <p:nvPr/>
        </p:nvSpPr>
        <p:spPr>
          <a:xfrm>
            <a:off x="1415480" y="4152684"/>
            <a:ext cx="2451868" cy="8527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5. </a:t>
            </a:r>
            <a:r>
              <a:rPr lang="es-ES" sz="1600" b="1" dirty="0" smtClean="0">
                <a:solidFill>
                  <a:schemeClr val="bg1"/>
                </a:solidFill>
              </a:rPr>
              <a:t>List of 46 ESG indicators to search for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1584" y="3644292"/>
            <a:ext cx="4557477" cy="2763738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9424" y="3684127"/>
            <a:ext cx="3641232" cy="26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746449" y="6479885"/>
            <a:ext cx="632987" cy="304827"/>
          </a:xfrm>
        </p:spPr>
        <p:txBody>
          <a:bodyPr/>
          <a:lstStyle/>
          <a:p>
            <a:fld id="{A58C8573-A6E0-47AA-817A-34AF5765DF8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List of indicators for searching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2326" y="140279"/>
            <a:ext cx="9679133" cy="302517"/>
          </a:xfrm>
        </p:spPr>
        <p:txBody>
          <a:bodyPr/>
          <a:lstStyle/>
          <a:p>
            <a:r>
              <a:rPr lang="es-ES_tradnl" dirty="0"/>
              <a:t>2. </a:t>
            </a:r>
            <a:r>
              <a:rPr lang="en-GB" dirty="0"/>
              <a:t>Researching and establishing the relevant indicators</a:t>
            </a:r>
            <a:endParaRPr lang="es-ES" dirty="0"/>
          </a:p>
        </p:txBody>
      </p:sp>
      <p:sp>
        <p:nvSpPr>
          <p:cNvPr id="80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</p:spPr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114932" y="1238236"/>
            <a:ext cx="6492653" cy="5063722"/>
          </a:xfrm>
          <a:prstGeom prst="rect">
            <a:avLst/>
          </a:prstGeom>
          <a:solidFill>
            <a:srgbClr val="BCEFBB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568842" y="1290202"/>
            <a:ext cx="266429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Energy consumption within the org.</a:t>
            </a:r>
            <a:endParaRPr lang="en-GB" sz="1050" b="1" dirty="0"/>
          </a:p>
        </p:txBody>
      </p:sp>
      <p:sp>
        <p:nvSpPr>
          <p:cNvPr id="107" name="Rectángulo 106"/>
          <p:cNvSpPr/>
          <p:nvPr/>
        </p:nvSpPr>
        <p:spPr>
          <a:xfrm>
            <a:off x="568842" y="1569912"/>
            <a:ext cx="2664296" cy="2030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Reduction of energy consumption</a:t>
            </a:r>
            <a:endParaRPr lang="en-GB" sz="1050" b="1" dirty="0"/>
          </a:p>
        </p:txBody>
      </p:sp>
      <p:sp>
        <p:nvSpPr>
          <p:cNvPr id="116" name="Rectángulo 115"/>
          <p:cNvSpPr/>
          <p:nvPr/>
        </p:nvSpPr>
        <p:spPr>
          <a:xfrm>
            <a:off x="568842" y="1836607"/>
            <a:ext cx="2664296" cy="1793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renewable energy among the total</a:t>
            </a:r>
            <a:endParaRPr lang="en-GB" sz="1050" b="1" dirty="0"/>
          </a:p>
        </p:txBody>
      </p:sp>
      <p:sp>
        <p:nvSpPr>
          <p:cNvPr id="118" name="Rectángulo 117"/>
          <p:cNvSpPr/>
          <p:nvPr/>
        </p:nvSpPr>
        <p:spPr>
          <a:xfrm>
            <a:off x="568842" y="2079646"/>
            <a:ext cx="2664296" cy="170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Water consumption</a:t>
            </a:r>
            <a:endParaRPr lang="en-GB" sz="1050" b="1" dirty="0"/>
          </a:p>
        </p:txBody>
      </p:sp>
      <p:sp>
        <p:nvSpPr>
          <p:cNvPr id="119" name="Rectángulo 118"/>
          <p:cNvSpPr/>
          <p:nvPr/>
        </p:nvSpPr>
        <p:spPr>
          <a:xfrm>
            <a:off x="568842" y="2314116"/>
            <a:ext cx="2664297" cy="331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Company located in a stress area regarding water</a:t>
            </a:r>
            <a:endParaRPr lang="en-GB" sz="1050" b="1" dirty="0"/>
          </a:p>
        </p:txBody>
      </p:sp>
      <p:sp>
        <p:nvSpPr>
          <p:cNvPr id="120" name="Rectángulo 119"/>
          <p:cNvSpPr/>
          <p:nvPr/>
        </p:nvSpPr>
        <p:spPr>
          <a:xfrm>
            <a:off x="568842" y="2708897"/>
            <a:ext cx="266429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Direct GHG emissions (scope 1)</a:t>
            </a:r>
            <a:endParaRPr lang="en-GB" sz="1050" b="1" dirty="0"/>
          </a:p>
        </p:txBody>
      </p:sp>
      <p:sp>
        <p:nvSpPr>
          <p:cNvPr id="121" name="Rectángulo 120"/>
          <p:cNvSpPr/>
          <p:nvPr/>
        </p:nvSpPr>
        <p:spPr>
          <a:xfrm>
            <a:off x="568842" y="2988607"/>
            <a:ext cx="2664296" cy="319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Indirect GHG emissions when generating energy (scope 2)</a:t>
            </a:r>
            <a:endParaRPr lang="en-GB" sz="1050" b="1" dirty="0"/>
          </a:p>
        </p:txBody>
      </p:sp>
      <p:sp>
        <p:nvSpPr>
          <p:cNvPr id="122" name="Rectángulo 121"/>
          <p:cNvSpPr/>
          <p:nvPr/>
        </p:nvSpPr>
        <p:spPr>
          <a:xfrm>
            <a:off x="546980" y="3608847"/>
            <a:ext cx="2708021" cy="19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Other indirect GHG emissions (scope 3)</a:t>
            </a:r>
            <a:endParaRPr lang="en-GB" sz="1050" b="1" dirty="0"/>
          </a:p>
        </p:txBody>
      </p:sp>
      <p:sp>
        <p:nvSpPr>
          <p:cNvPr id="123" name="Rectángulo 122"/>
          <p:cNvSpPr/>
          <p:nvPr/>
        </p:nvSpPr>
        <p:spPr>
          <a:xfrm>
            <a:off x="568842" y="3871045"/>
            <a:ext cx="2664296" cy="1900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GHG emissions intensity</a:t>
            </a:r>
            <a:endParaRPr lang="en-GB" sz="1050" b="1" dirty="0"/>
          </a:p>
        </p:txBody>
      </p:sp>
      <p:sp>
        <p:nvSpPr>
          <p:cNvPr id="124" name="Rectángulo 123"/>
          <p:cNvSpPr/>
          <p:nvPr/>
        </p:nvSpPr>
        <p:spPr>
          <a:xfrm>
            <a:off x="142372" y="874231"/>
            <a:ext cx="1262151" cy="212670"/>
          </a:xfrm>
          <a:prstGeom prst="rect">
            <a:avLst/>
          </a:prstGeom>
          <a:solidFill>
            <a:srgbClr val="BCEFBB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TYPE 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25" name="Rectángulo 124"/>
          <p:cNvSpPr/>
          <p:nvPr/>
        </p:nvSpPr>
        <p:spPr>
          <a:xfrm>
            <a:off x="568842" y="4124782"/>
            <a:ext cx="2664296" cy="180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Reduction of GHG emissions</a:t>
            </a:r>
            <a:endParaRPr lang="en-GB" sz="1050" b="1" dirty="0"/>
          </a:p>
        </p:txBody>
      </p:sp>
      <p:sp>
        <p:nvSpPr>
          <p:cNvPr id="126" name="Rectángulo 125"/>
          <p:cNvSpPr/>
          <p:nvPr/>
        </p:nvSpPr>
        <p:spPr>
          <a:xfrm>
            <a:off x="568842" y="4582965"/>
            <a:ext cx="2664296" cy="184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Environmental Policy</a:t>
            </a:r>
            <a:endParaRPr lang="en-GB" sz="1050" b="1" dirty="0"/>
          </a:p>
        </p:txBody>
      </p:sp>
      <p:sp>
        <p:nvSpPr>
          <p:cNvPr id="127" name="Rectángulo 126"/>
          <p:cNvSpPr/>
          <p:nvPr/>
        </p:nvSpPr>
        <p:spPr>
          <a:xfrm>
            <a:off x="568842" y="4830652"/>
            <a:ext cx="2664296" cy="188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Circular Economy</a:t>
            </a:r>
            <a:endParaRPr lang="en-GB" sz="1050" b="1" dirty="0"/>
          </a:p>
        </p:txBody>
      </p:sp>
      <p:sp>
        <p:nvSpPr>
          <p:cNvPr id="190" name="Rectángulo 189"/>
          <p:cNvSpPr/>
          <p:nvPr/>
        </p:nvSpPr>
        <p:spPr>
          <a:xfrm>
            <a:off x="568842" y="5082834"/>
            <a:ext cx="2664296" cy="183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ISO14001 regulatory compliance</a:t>
            </a:r>
            <a:endParaRPr lang="en-GB" sz="1050" b="1" dirty="0"/>
          </a:p>
        </p:txBody>
      </p:sp>
      <p:sp>
        <p:nvSpPr>
          <p:cNvPr id="191" name="Rectángulo 190"/>
          <p:cNvSpPr/>
          <p:nvPr/>
        </p:nvSpPr>
        <p:spPr>
          <a:xfrm>
            <a:off x="568842" y="5329969"/>
            <a:ext cx="2664296" cy="191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Non-hazardous waste</a:t>
            </a:r>
            <a:endParaRPr lang="en-GB" sz="1050" b="1" dirty="0"/>
          </a:p>
        </p:txBody>
      </p:sp>
      <p:sp>
        <p:nvSpPr>
          <p:cNvPr id="192" name="Rectángulo 191"/>
          <p:cNvSpPr/>
          <p:nvPr/>
        </p:nvSpPr>
        <p:spPr>
          <a:xfrm>
            <a:off x="568842" y="5585079"/>
            <a:ext cx="2664296" cy="18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Waste generated</a:t>
            </a:r>
            <a:endParaRPr lang="en-GB" sz="1050" b="1" dirty="0"/>
          </a:p>
        </p:txBody>
      </p:sp>
      <p:sp>
        <p:nvSpPr>
          <p:cNvPr id="193" name="Rectángulo 192"/>
          <p:cNvSpPr/>
          <p:nvPr/>
        </p:nvSpPr>
        <p:spPr>
          <a:xfrm>
            <a:off x="568842" y="5828765"/>
            <a:ext cx="2664296" cy="166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Waste not destined for disposal</a:t>
            </a:r>
            <a:endParaRPr lang="en-GB" sz="1050" b="1" dirty="0"/>
          </a:p>
        </p:txBody>
      </p:sp>
      <p:sp>
        <p:nvSpPr>
          <p:cNvPr id="194" name="Rectángulo 193"/>
          <p:cNvSpPr/>
          <p:nvPr/>
        </p:nvSpPr>
        <p:spPr>
          <a:xfrm>
            <a:off x="568842" y="6059185"/>
            <a:ext cx="2664296" cy="1642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Hazardous waste</a:t>
            </a:r>
            <a:endParaRPr lang="en-GB" sz="1050" b="1" dirty="0"/>
          </a:p>
        </p:txBody>
      </p:sp>
      <p:sp>
        <p:nvSpPr>
          <p:cNvPr id="195" name="Rectángulo 194"/>
          <p:cNvSpPr/>
          <p:nvPr/>
        </p:nvSpPr>
        <p:spPr>
          <a:xfrm>
            <a:off x="1537723" y="877679"/>
            <a:ext cx="1388452" cy="209055"/>
          </a:xfrm>
          <a:prstGeom prst="rect">
            <a:avLst/>
          </a:prstGeom>
          <a:solidFill>
            <a:srgbClr val="BCEFBB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24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96" name="Rectángulo 195"/>
          <p:cNvSpPr/>
          <p:nvPr/>
        </p:nvSpPr>
        <p:spPr>
          <a:xfrm>
            <a:off x="7032104" y="1182299"/>
            <a:ext cx="2250362" cy="5033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7" name="Rectángulo 196"/>
          <p:cNvSpPr/>
          <p:nvPr/>
        </p:nvSpPr>
        <p:spPr>
          <a:xfrm>
            <a:off x="7110753" y="1263134"/>
            <a:ext cx="2081591" cy="217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Employees</a:t>
            </a:r>
            <a:endParaRPr lang="en-GB" sz="1050" b="1" dirty="0"/>
          </a:p>
        </p:txBody>
      </p:sp>
      <p:sp>
        <p:nvSpPr>
          <p:cNvPr id="198" name="Rectángulo 197"/>
          <p:cNvSpPr/>
          <p:nvPr/>
        </p:nvSpPr>
        <p:spPr>
          <a:xfrm>
            <a:off x="7110753" y="1559253"/>
            <a:ext cx="2081591" cy="2320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Average age of employees</a:t>
            </a:r>
            <a:endParaRPr lang="en-GB" sz="1050" b="1" dirty="0"/>
          </a:p>
        </p:txBody>
      </p:sp>
      <p:sp>
        <p:nvSpPr>
          <p:cNvPr id="199" name="Rectángulo 198"/>
          <p:cNvSpPr/>
          <p:nvPr/>
        </p:nvSpPr>
        <p:spPr>
          <a:xfrm>
            <a:off x="7110753" y="1869920"/>
            <a:ext cx="2081591" cy="203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Gender diversity</a:t>
            </a:r>
            <a:endParaRPr lang="en-GB" sz="1050" b="1" dirty="0"/>
          </a:p>
        </p:txBody>
      </p:sp>
      <p:sp>
        <p:nvSpPr>
          <p:cNvPr id="200" name="Rectángulo 199"/>
          <p:cNvSpPr/>
          <p:nvPr/>
        </p:nvSpPr>
        <p:spPr>
          <a:xfrm>
            <a:off x="7110753" y="2151567"/>
            <a:ext cx="2081591" cy="184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Gender diversity on the board</a:t>
            </a:r>
            <a:endParaRPr lang="en-GB" sz="1050" b="1" dirty="0"/>
          </a:p>
        </p:txBody>
      </p:sp>
      <p:sp>
        <p:nvSpPr>
          <p:cNvPr id="201" name="Rectángulo 200"/>
          <p:cNvSpPr/>
          <p:nvPr/>
        </p:nvSpPr>
        <p:spPr>
          <a:xfrm>
            <a:off x="7110753" y="2414557"/>
            <a:ext cx="2081591" cy="197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Average wage gap</a:t>
            </a:r>
            <a:endParaRPr lang="en-GB" sz="1050" b="1" dirty="0"/>
          </a:p>
        </p:txBody>
      </p:sp>
      <p:sp>
        <p:nvSpPr>
          <p:cNvPr id="202" name="Rectángulo 201"/>
          <p:cNvSpPr/>
          <p:nvPr/>
        </p:nvSpPr>
        <p:spPr>
          <a:xfrm>
            <a:off x="7110753" y="2690522"/>
            <a:ext cx="2081591" cy="200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Work stability</a:t>
            </a:r>
            <a:endParaRPr lang="en-GB" sz="1050" b="1" dirty="0"/>
          </a:p>
        </p:txBody>
      </p:sp>
      <p:sp>
        <p:nvSpPr>
          <p:cNvPr id="203" name="Rectángulo 202"/>
          <p:cNvSpPr/>
          <p:nvPr/>
        </p:nvSpPr>
        <p:spPr>
          <a:xfrm>
            <a:off x="7110753" y="2969528"/>
            <a:ext cx="2081591" cy="197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Disability</a:t>
            </a:r>
            <a:endParaRPr lang="en-GB" sz="1050" b="1" dirty="0"/>
          </a:p>
        </p:txBody>
      </p:sp>
      <p:sp>
        <p:nvSpPr>
          <p:cNvPr id="204" name="Rectángulo 203"/>
          <p:cNvSpPr/>
          <p:nvPr/>
        </p:nvSpPr>
        <p:spPr>
          <a:xfrm>
            <a:off x="7110753" y="3245925"/>
            <a:ext cx="2081591" cy="190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Absenteeism</a:t>
            </a:r>
            <a:endParaRPr lang="en-GB" sz="1050" b="1" dirty="0"/>
          </a:p>
        </p:txBody>
      </p:sp>
      <p:sp>
        <p:nvSpPr>
          <p:cNvPr id="205" name="Rectángulo 204"/>
          <p:cNvSpPr/>
          <p:nvPr/>
        </p:nvSpPr>
        <p:spPr>
          <a:xfrm>
            <a:off x="7110753" y="3514872"/>
            <a:ext cx="2081591" cy="195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Employee rotation</a:t>
            </a:r>
            <a:endParaRPr lang="en-GB" sz="1050" b="1" dirty="0"/>
          </a:p>
        </p:txBody>
      </p:sp>
      <p:sp>
        <p:nvSpPr>
          <p:cNvPr id="206" name="Rectángulo 205"/>
          <p:cNvSpPr/>
          <p:nvPr/>
        </p:nvSpPr>
        <p:spPr>
          <a:xfrm>
            <a:off x="6996064" y="874231"/>
            <a:ext cx="1262151" cy="238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TYPE 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07" name="Rectángulo 206"/>
          <p:cNvSpPr/>
          <p:nvPr/>
        </p:nvSpPr>
        <p:spPr>
          <a:xfrm>
            <a:off x="7110753" y="3788778"/>
            <a:ext cx="2081591" cy="209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Employee training</a:t>
            </a:r>
            <a:endParaRPr lang="en-GB" sz="1050" b="1" dirty="0"/>
          </a:p>
        </p:txBody>
      </p:sp>
      <p:sp>
        <p:nvSpPr>
          <p:cNvPr id="208" name="Rectángulo 207"/>
          <p:cNvSpPr/>
          <p:nvPr/>
        </p:nvSpPr>
        <p:spPr>
          <a:xfrm>
            <a:off x="7110753" y="4077130"/>
            <a:ext cx="2081591" cy="198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Number of layoffs</a:t>
            </a:r>
            <a:endParaRPr lang="en-GB" sz="1050" b="1" dirty="0"/>
          </a:p>
        </p:txBody>
      </p:sp>
      <p:sp>
        <p:nvSpPr>
          <p:cNvPr id="209" name="Rectángulo 208"/>
          <p:cNvSpPr/>
          <p:nvPr/>
        </p:nvSpPr>
        <p:spPr>
          <a:xfrm>
            <a:off x="7110753" y="4353902"/>
            <a:ext cx="2081591" cy="210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Reconciliation measures</a:t>
            </a:r>
            <a:endParaRPr lang="en-GB" sz="1050" b="1" dirty="0"/>
          </a:p>
        </p:txBody>
      </p:sp>
      <p:sp>
        <p:nvSpPr>
          <p:cNvPr id="210" name="Rectángulo 209"/>
          <p:cNvSpPr/>
          <p:nvPr/>
        </p:nvSpPr>
        <p:spPr>
          <a:xfrm>
            <a:off x="7110753" y="4643447"/>
            <a:ext cx="2081591" cy="208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Human Rights Policy</a:t>
            </a:r>
          </a:p>
        </p:txBody>
      </p:sp>
      <p:sp>
        <p:nvSpPr>
          <p:cNvPr id="211" name="Rectángulo 210"/>
          <p:cNvSpPr/>
          <p:nvPr/>
        </p:nvSpPr>
        <p:spPr>
          <a:xfrm>
            <a:off x="7110753" y="4930919"/>
            <a:ext cx="2081591" cy="170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Equality plan</a:t>
            </a:r>
          </a:p>
        </p:txBody>
      </p:sp>
      <p:sp>
        <p:nvSpPr>
          <p:cNvPr id="212" name="Rectángulo 211"/>
          <p:cNvSpPr/>
          <p:nvPr/>
        </p:nvSpPr>
        <p:spPr>
          <a:xfrm>
            <a:off x="7110753" y="5179590"/>
            <a:ext cx="2081591" cy="166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Diversity plan</a:t>
            </a:r>
          </a:p>
        </p:txBody>
      </p:sp>
      <p:sp>
        <p:nvSpPr>
          <p:cNvPr id="213" name="Rectángulo 212"/>
          <p:cNvSpPr/>
          <p:nvPr/>
        </p:nvSpPr>
        <p:spPr>
          <a:xfrm>
            <a:off x="7110753" y="5424355"/>
            <a:ext cx="2081591" cy="188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Health and safety policy</a:t>
            </a:r>
          </a:p>
        </p:txBody>
      </p:sp>
      <p:sp>
        <p:nvSpPr>
          <p:cNvPr id="214" name="Rectángulo 213"/>
          <p:cNvSpPr/>
          <p:nvPr/>
        </p:nvSpPr>
        <p:spPr>
          <a:xfrm>
            <a:off x="7110753" y="5691877"/>
            <a:ext cx="2081591" cy="166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Payment to suppliers</a:t>
            </a:r>
          </a:p>
        </p:txBody>
      </p:sp>
      <p:sp>
        <p:nvSpPr>
          <p:cNvPr id="215" name="Rectángulo 214"/>
          <p:cNvSpPr/>
          <p:nvPr/>
        </p:nvSpPr>
        <p:spPr>
          <a:xfrm>
            <a:off x="8391415" y="857449"/>
            <a:ext cx="891051" cy="238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18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16" name="Rectángulo 215"/>
          <p:cNvSpPr/>
          <p:nvPr/>
        </p:nvSpPr>
        <p:spPr>
          <a:xfrm>
            <a:off x="7110753" y="5936588"/>
            <a:ext cx="2081591" cy="1792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Customer satisfaction level</a:t>
            </a:r>
          </a:p>
        </p:txBody>
      </p:sp>
      <p:sp>
        <p:nvSpPr>
          <p:cNvPr id="217" name="Rectángulo 216"/>
          <p:cNvSpPr/>
          <p:nvPr/>
        </p:nvSpPr>
        <p:spPr>
          <a:xfrm>
            <a:off x="9703899" y="1408309"/>
            <a:ext cx="2296757" cy="145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8" name="Rectángulo 217"/>
          <p:cNvSpPr/>
          <p:nvPr/>
        </p:nvSpPr>
        <p:spPr>
          <a:xfrm>
            <a:off x="9782548" y="1544009"/>
            <a:ext cx="2146100" cy="240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Board average remuneration</a:t>
            </a:r>
          </a:p>
        </p:txBody>
      </p:sp>
      <p:sp>
        <p:nvSpPr>
          <p:cNvPr id="219" name="Rectángulo 218"/>
          <p:cNvSpPr/>
          <p:nvPr/>
        </p:nvSpPr>
        <p:spPr>
          <a:xfrm>
            <a:off x="9782548" y="1824239"/>
            <a:ext cx="2146100" cy="271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Crime Prevention Policy</a:t>
            </a:r>
          </a:p>
        </p:txBody>
      </p:sp>
      <p:sp>
        <p:nvSpPr>
          <p:cNvPr id="220" name="Rectángulo 219"/>
          <p:cNvSpPr/>
          <p:nvPr/>
        </p:nvSpPr>
        <p:spPr>
          <a:xfrm>
            <a:off x="9782547" y="2145215"/>
            <a:ext cx="2146101" cy="36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Nº corruption </a:t>
            </a:r>
            <a:r>
              <a:rPr lang="en-US" sz="1050" b="1" dirty="0"/>
              <a:t>and bribery complaints</a:t>
            </a:r>
            <a:endParaRPr lang="en-GB" sz="1050" b="1" dirty="0"/>
          </a:p>
        </p:txBody>
      </p:sp>
      <p:sp>
        <p:nvSpPr>
          <p:cNvPr id="221" name="Rectángulo 220"/>
          <p:cNvSpPr/>
          <p:nvPr/>
        </p:nvSpPr>
        <p:spPr>
          <a:xfrm>
            <a:off x="9782548" y="2554571"/>
            <a:ext cx="2146100" cy="232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Complaint channel</a:t>
            </a:r>
          </a:p>
        </p:txBody>
      </p:sp>
      <p:sp>
        <p:nvSpPr>
          <p:cNvPr id="222" name="Rectángulo 221"/>
          <p:cNvSpPr/>
          <p:nvPr/>
        </p:nvSpPr>
        <p:spPr>
          <a:xfrm>
            <a:off x="9667859" y="857449"/>
            <a:ext cx="1262151" cy="238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TYPE G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23" name="Rectángulo 222"/>
          <p:cNvSpPr/>
          <p:nvPr/>
        </p:nvSpPr>
        <p:spPr>
          <a:xfrm>
            <a:off x="11063211" y="860477"/>
            <a:ext cx="901406" cy="2262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4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24" name="Rectángulo 223"/>
          <p:cNvSpPr/>
          <p:nvPr/>
        </p:nvSpPr>
        <p:spPr>
          <a:xfrm rot="16200000">
            <a:off x="29555" y="2333530"/>
            <a:ext cx="639474" cy="1792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WATER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25" name="Rectángulo 224"/>
          <p:cNvSpPr/>
          <p:nvPr/>
        </p:nvSpPr>
        <p:spPr>
          <a:xfrm rot="16200000">
            <a:off x="-408474" y="3499233"/>
            <a:ext cx="1506995" cy="15794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EMISSIONS (GHG)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26" name="Rectángulo 225"/>
          <p:cNvSpPr/>
          <p:nvPr/>
        </p:nvSpPr>
        <p:spPr>
          <a:xfrm rot="16200000">
            <a:off x="-15637" y="1581961"/>
            <a:ext cx="714940" cy="16431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ENERGY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27" name="Rectángulo 226"/>
          <p:cNvSpPr/>
          <p:nvPr/>
        </p:nvSpPr>
        <p:spPr>
          <a:xfrm rot="16200000">
            <a:off x="-80299" y="4743476"/>
            <a:ext cx="844268" cy="16431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POLICY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28" name="Rectángulo 227"/>
          <p:cNvSpPr/>
          <p:nvPr/>
        </p:nvSpPr>
        <p:spPr>
          <a:xfrm rot="16200000">
            <a:off x="-109197" y="5690279"/>
            <a:ext cx="899909" cy="16646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WASTE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29" name="Rectángulo 228"/>
          <p:cNvSpPr/>
          <p:nvPr/>
        </p:nvSpPr>
        <p:spPr>
          <a:xfrm>
            <a:off x="9756705" y="3813611"/>
            <a:ext cx="396000" cy="267665"/>
          </a:xfrm>
          <a:prstGeom prst="rect">
            <a:avLst/>
          </a:prstGeom>
          <a:solidFill>
            <a:srgbClr val="BCEFBB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0" name="Rectángulo 229"/>
          <p:cNvSpPr/>
          <p:nvPr/>
        </p:nvSpPr>
        <p:spPr>
          <a:xfrm>
            <a:off x="10623783" y="3814243"/>
            <a:ext cx="396000" cy="26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1" name="Rectángulo 230"/>
          <p:cNvSpPr/>
          <p:nvPr/>
        </p:nvSpPr>
        <p:spPr>
          <a:xfrm>
            <a:off x="11483787" y="3814243"/>
            <a:ext cx="396000" cy="26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G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2" name="Más 231"/>
          <p:cNvSpPr/>
          <p:nvPr/>
        </p:nvSpPr>
        <p:spPr>
          <a:xfrm>
            <a:off x="10222707" y="3785443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3" name="Más 232"/>
          <p:cNvSpPr/>
          <p:nvPr/>
        </p:nvSpPr>
        <p:spPr>
          <a:xfrm>
            <a:off x="11089785" y="3785443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4" name="Igual que 233"/>
          <p:cNvSpPr/>
          <p:nvPr/>
        </p:nvSpPr>
        <p:spPr>
          <a:xfrm>
            <a:off x="9706453" y="4392732"/>
            <a:ext cx="282984" cy="1970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5" name="Rectángulo 234"/>
          <p:cNvSpPr/>
          <p:nvPr/>
        </p:nvSpPr>
        <p:spPr>
          <a:xfrm>
            <a:off x="11513914" y="4368684"/>
            <a:ext cx="396000" cy="26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55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6" name="Más 235"/>
          <p:cNvSpPr/>
          <p:nvPr/>
        </p:nvSpPr>
        <p:spPr>
          <a:xfrm>
            <a:off x="6672064" y="1826103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7" name="Flecha abajo 236"/>
          <p:cNvSpPr/>
          <p:nvPr/>
        </p:nvSpPr>
        <p:spPr>
          <a:xfrm>
            <a:off x="10467318" y="3002626"/>
            <a:ext cx="790002" cy="449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8" name="Rectángulo 237"/>
          <p:cNvSpPr/>
          <p:nvPr/>
        </p:nvSpPr>
        <p:spPr>
          <a:xfrm>
            <a:off x="546980" y="3372277"/>
            <a:ext cx="2708021" cy="172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Scope 2 – calculation method</a:t>
            </a:r>
            <a:endParaRPr lang="en-GB" sz="1050" b="1" dirty="0"/>
          </a:p>
        </p:txBody>
      </p:sp>
      <p:sp>
        <p:nvSpPr>
          <p:cNvPr id="239" name="Rectángulo 238"/>
          <p:cNvSpPr/>
          <p:nvPr/>
        </p:nvSpPr>
        <p:spPr>
          <a:xfrm>
            <a:off x="568842" y="4368684"/>
            <a:ext cx="2664296" cy="161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ESG supplier selection policy</a:t>
            </a:r>
            <a:endParaRPr lang="en-GB" sz="1050" b="1" dirty="0"/>
          </a:p>
        </p:txBody>
      </p:sp>
      <p:cxnSp>
        <p:nvCxnSpPr>
          <p:cNvPr id="240" name="Conector recto 239"/>
          <p:cNvCxnSpPr/>
          <p:nvPr/>
        </p:nvCxnSpPr>
        <p:spPr>
          <a:xfrm flipH="1">
            <a:off x="3355292" y="1329527"/>
            <a:ext cx="0" cy="48739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ángulo 240"/>
          <p:cNvSpPr/>
          <p:nvPr/>
        </p:nvSpPr>
        <p:spPr>
          <a:xfrm rot="16200000">
            <a:off x="1854255" y="2898814"/>
            <a:ext cx="3491370" cy="31036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Eligible and environmentally sustainable economic activities – KPIs according to EU TAXONOMY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42" name="Rectángulo 241"/>
          <p:cNvSpPr/>
          <p:nvPr/>
        </p:nvSpPr>
        <p:spPr>
          <a:xfrm>
            <a:off x="3832199" y="1290202"/>
            <a:ext cx="2664296" cy="193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turnover taxonomy eligible</a:t>
            </a:r>
            <a:endParaRPr lang="en-GB" sz="1050" b="1" dirty="0"/>
          </a:p>
        </p:txBody>
      </p:sp>
      <p:sp>
        <p:nvSpPr>
          <p:cNvPr id="243" name="Rectángulo 242"/>
          <p:cNvSpPr/>
          <p:nvPr/>
        </p:nvSpPr>
        <p:spPr>
          <a:xfrm rot="16200000">
            <a:off x="3136198" y="5217723"/>
            <a:ext cx="930428" cy="2916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Physical and Transition risk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44" name="Rectángulo 243"/>
          <p:cNvSpPr/>
          <p:nvPr/>
        </p:nvSpPr>
        <p:spPr>
          <a:xfrm>
            <a:off x="3837619" y="1518541"/>
            <a:ext cx="2664296" cy="193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CAPEX taxonomy eligible</a:t>
            </a:r>
            <a:endParaRPr lang="en-GB" sz="1050" b="1" dirty="0"/>
          </a:p>
        </p:txBody>
      </p:sp>
      <p:sp>
        <p:nvSpPr>
          <p:cNvPr id="245" name="Rectángulo 244"/>
          <p:cNvSpPr/>
          <p:nvPr/>
        </p:nvSpPr>
        <p:spPr>
          <a:xfrm>
            <a:off x="3833214" y="1762253"/>
            <a:ext cx="2664296" cy="193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OPEX taxonomy eligible</a:t>
            </a:r>
            <a:endParaRPr lang="en-GB" sz="1050" b="1" dirty="0"/>
          </a:p>
        </p:txBody>
      </p:sp>
      <p:sp>
        <p:nvSpPr>
          <p:cNvPr id="246" name="Más 245"/>
          <p:cNvSpPr/>
          <p:nvPr/>
        </p:nvSpPr>
        <p:spPr>
          <a:xfrm>
            <a:off x="9318506" y="1823036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7" name="Rectángulo 246"/>
          <p:cNvSpPr/>
          <p:nvPr/>
        </p:nvSpPr>
        <p:spPr>
          <a:xfrm>
            <a:off x="3835223" y="2005965"/>
            <a:ext cx="2664296" cy="1935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turnover taxonomy aligned</a:t>
            </a:r>
            <a:endParaRPr lang="en-GB" sz="1050" b="1" dirty="0"/>
          </a:p>
        </p:txBody>
      </p:sp>
      <p:sp>
        <p:nvSpPr>
          <p:cNvPr id="248" name="Rectángulo 247"/>
          <p:cNvSpPr/>
          <p:nvPr/>
        </p:nvSpPr>
        <p:spPr>
          <a:xfrm>
            <a:off x="3832199" y="2254693"/>
            <a:ext cx="2664296" cy="299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turnover taxonomy aligned – climate change mitigation</a:t>
            </a:r>
            <a:endParaRPr lang="en-GB" sz="1050" b="1" dirty="0"/>
          </a:p>
        </p:txBody>
      </p:sp>
      <p:sp>
        <p:nvSpPr>
          <p:cNvPr id="249" name="Rectángulo 248"/>
          <p:cNvSpPr/>
          <p:nvPr/>
        </p:nvSpPr>
        <p:spPr>
          <a:xfrm>
            <a:off x="3833481" y="2604491"/>
            <a:ext cx="2664296" cy="299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turnover taxonomy aligned – climate change adaptation</a:t>
            </a:r>
            <a:endParaRPr lang="en-GB" sz="1050" b="1" dirty="0"/>
          </a:p>
        </p:txBody>
      </p:sp>
      <p:sp>
        <p:nvSpPr>
          <p:cNvPr id="250" name="Rectángulo 249"/>
          <p:cNvSpPr/>
          <p:nvPr/>
        </p:nvSpPr>
        <p:spPr>
          <a:xfrm>
            <a:off x="3833941" y="2972641"/>
            <a:ext cx="2664296" cy="1935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CAPEX taxonomy aligned</a:t>
            </a:r>
            <a:endParaRPr lang="en-GB" sz="1050" b="1" dirty="0"/>
          </a:p>
        </p:txBody>
      </p:sp>
      <p:sp>
        <p:nvSpPr>
          <p:cNvPr id="251" name="Rectángulo 250"/>
          <p:cNvSpPr/>
          <p:nvPr/>
        </p:nvSpPr>
        <p:spPr>
          <a:xfrm>
            <a:off x="3830917" y="3221369"/>
            <a:ext cx="2664296" cy="299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</a:t>
            </a:r>
            <a:r>
              <a:rPr lang="en-GB" sz="1050" b="1" dirty="0"/>
              <a:t>CAPEX </a:t>
            </a:r>
            <a:r>
              <a:rPr lang="en-GB" sz="1050" b="1" dirty="0" smtClean="0"/>
              <a:t>taxonomy aligned – climate change mitigation</a:t>
            </a:r>
            <a:endParaRPr lang="en-GB" sz="1050" b="1" dirty="0"/>
          </a:p>
        </p:txBody>
      </p:sp>
      <p:sp>
        <p:nvSpPr>
          <p:cNvPr id="252" name="Rectángulo 251"/>
          <p:cNvSpPr/>
          <p:nvPr/>
        </p:nvSpPr>
        <p:spPr>
          <a:xfrm>
            <a:off x="3832199" y="3571167"/>
            <a:ext cx="2664296" cy="299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</a:t>
            </a:r>
            <a:r>
              <a:rPr lang="en-GB" sz="1050" b="1" dirty="0"/>
              <a:t>CAPEX </a:t>
            </a:r>
            <a:r>
              <a:rPr lang="en-GB" sz="1050" b="1" dirty="0" smtClean="0"/>
              <a:t>taxonomy aligned – climate change adaptation</a:t>
            </a:r>
            <a:endParaRPr lang="en-GB" sz="1050" b="1" dirty="0"/>
          </a:p>
        </p:txBody>
      </p:sp>
      <p:sp>
        <p:nvSpPr>
          <p:cNvPr id="253" name="Rectángulo 252"/>
          <p:cNvSpPr/>
          <p:nvPr/>
        </p:nvSpPr>
        <p:spPr>
          <a:xfrm>
            <a:off x="3840386" y="3919186"/>
            <a:ext cx="2664296" cy="1935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OPEX taxonomy aligned</a:t>
            </a:r>
            <a:endParaRPr lang="en-GB" sz="1050" b="1" dirty="0"/>
          </a:p>
        </p:txBody>
      </p:sp>
      <p:sp>
        <p:nvSpPr>
          <p:cNvPr id="254" name="Rectángulo 253"/>
          <p:cNvSpPr/>
          <p:nvPr/>
        </p:nvSpPr>
        <p:spPr>
          <a:xfrm>
            <a:off x="3837362" y="4167914"/>
            <a:ext cx="2664296" cy="299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</a:t>
            </a:r>
            <a:r>
              <a:rPr lang="en-GB" sz="1050" b="1" dirty="0"/>
              <a:t>OPEX </a:t>
            </a:r>
            <a:r>
              <a:rPr lang="en-GB" sz="1050" b="1" dirty="0" smtClean="0"/>
              <a:t>taxonomy aligned – climate change mitigation</a:t>
            </a:r>
            <a:endParaRPr lang="en-GB" sz="1050" b="1" dirty="0"/>
          </a:p>
        </p:txBody>
      </p:sp>
      <p:sp>
        <p:nvSpPr>
          <p:cNvPr id="255" name="Rectángulo 254"/>
          <p:cNvSpPr/>
          <p:nvPr/>
        </p:nvSpPr>
        <p:spPr>
          <a:xfrm>
            <a:off x="3838644" y="4517712"/>
            <a:ext cx="2664296" cy="299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% of </a:t>
            </a:r>
            <a:r>
              <a:rPr lang="en-GB" sz="1050" b="1" dirty="0"/>
              <a:t>OPEX </a:t>
            </a:r>
            <a:r>
              <a:rPr lang="en-GB" sz="1050" b="1" dirty="0" smtClean="0"/>
              <a:t>taxonomy aligned – climate change adaptation</a:t>
            </a:r>
            <a:endParaRPr lang="en-GB" sz="1050" b="1" dirty="0"/>
          </a:p>
        </p:txBody>
      </p:sp>
      <p:sp>
        <p:nvSpPr>
          <p:cNvPr id="256" name="Rectángulo 255"/>
          <p:cNvSpPr/>
          <p:nvPr/>
        </p:nvSpPr>
        <p:spPr>
          <a:xfrm>
            <a:off x="3841767" y="4922528"/>
            <a:ext cx="2664296" cy="401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Analyze Physical Risks</a:t>
            </a:r>
          </a:p>
        </p:txBody>
      </p:sp>
      <p:sp>
        <p:nvSpPr>
          <p:cNvPr id="257" name="Rectángulo 256"/>
          <p:cNvSpPr/>
          <p:nvPr/>
        </p:nvSpPr>
        <p:spPr>
          <a:xfrm>
            <a:off x="3857420" y="5373286"/>
            <a:ext cx="2664296" cy="471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Analyze Transition Risks</a:t>
            </a:r>
          </a:p>
        </p:txBody>
      </p:sp>
      <p:sp>
        <p:nvSpPr>
          <p:cNvPr id="258" name="Rectángulo 257"/>
          <p:cNvSpPr/>
          <p:nvPr/>
        </p:nvSpPr>
        <p:spPr>
          <a:xfrm>
            <a:off x="9626167" y="3627933"/>
            <a:ext cx="2374489" cy="11407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9626167" y="5141362"/>
            <a:ext cx="2410082" cy="5576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9     New </a:t>
            </a:r>
            <a:r>
              <a:rPr lang="en-GB" sz="1100" b="1" dirty="0">
                <a:solidFill>
                  <a:schemeClr val="tx1"/>
                </a:solidFill>
              </a:rPr>
              <a:t>indicators </a:t>
            </a:r>
            <a:r>
              <a:rPr lang="en-GB" sz="1100" b="1" dirty="0" smtClean="0">
                <a:solidFill>
                  <a:schemeClr val="tx1"/>
                </a:solidFill>
              </a:rPr>
              <a:t>to look for on next search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60" name="Rectángulo 259"/>
          <p:cNvSpPr/>
          <p:nvPr/>
        </p:nvSpPr>
        <p:spPr>
          <a:xfrm>
            <a:off x="3455585" y="876105"/>
            <a:ext cx="1344271" cy="21787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9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61" name="Rectángulo 260"/>
          <p:cNvSpPr/>
          <p:nvPr/>
        </p:nvSpPr>
        <p:spPr>
          <a:xfrm>
            <a:off x="5329266" y="884345"/>
            <a:ext cx="1278319" cy="202389"/>
          </a:xfrm>
          <a:prstGeom prst="rect">
            <a:avLst/>
          </a:prstGeom>
          <a:solidFill>
            <a:srgbClr val="BCEFBB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33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62" name="Más 261"/>
          <p:cNvSpPr/>
          <p:nvPr/>
        </p:nvSpPr>
        <p:spPr>
          <a:xfrm>
            <a:off x="3031549" y="821207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3" name="Igual que 262"/>
          <p:cNvSpPr/>
          <p:nvPr/>
        </p:nvSpPr>
        <p:spPr>
          <a:xfrm>
            <a:off x="4872531" y="861584"/>
            <a:ext cx="435172" cy="2618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4" name="Rectángulo 263"/>
          <p:cNvSpPr/>
          <p:nvPr/>
        </p:nvSpPr>
        <p:spPr>
          <a:xfrm>
            <a:off x="9696400" y="5229200"/>
            <a:ext cx="275060" cy="2269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9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65" name="Más 264"/>
          <p:cNvSpPr/>
          <p:nvPr/>
        </p:nvSpPr>
        <p:spPr>
          <a:xfrm>
            <a:off x="10462093" y="4348227"/>
            <a:ext cx="324000" cy="3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6" name="Rectángulo 265"/>
          <p:cNvSpPr/>
          <p:nvPr/>
        </p:nvSpPr>
        <p:spPr>
          <a:xfrm>
            <a:off x="10821782" y="4360527"/>
            <a:ext cx="303637" cy="2829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9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67" name="Rectángulo 266"/>
          <p:cNvSpPr/>
          <p:nvPr/>
        </p:nvSpPr>
        <p:spPr>
          <a:xfrm>
            <a:off x="10051369" y="4365536"/>
            <a:ext cx="396000" cy="26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46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68" name="Igual que 267"/>
          <p:cNvSpPr/>
          <p:nvPr/>
        </p:nvSpPr>
        <p:spPr>
          <a:xfrm>
            <a:off x="11178175" y="4412637"/>
            <a:ext cx="282984" cy="1970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information are we looking for? How it is presented?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</a:t>
            </a:r>
            <a:r>
              <a:rPr lang="es-ES" dirty="0"/>
              <a:t>CREATION OF THE ESG DATABASE PROTOTYPE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98069" y="1376098"/>
            <a:ext cx="3423239" cy="2495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27" y="1489685"/>
            <a:ext cx="3639137" cy="25361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799" y="1497391"/>
            <a:ext cx="4075292" cy="249776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23392" y="1104082"/>
            <a:ext cx="2808311" cy="4263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432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INDITEX NON-FINANCIAL STATEMENTS</a:t>
            </a:r>
            <a:endParaRPr lang="es-ES_tradnl" sz="1400" b="1" dirty="0">
              <a:solidFill>
                <a:srgbClr val="000000"/>
              </a:solidFill>
            </a:endParaRPr>
          </a:p>
          <a:p>
            <a:pPr marL="285750" indent="-285750" algn="ctr">
              <a:spcAft>
                <a:spcPts val="432"/>
              </a:spcAft>
              <a:buFontTx/>
              <a:buChar char="-"/>
            </a:pPr>
            <a:endParaRPr lang="es-ES_tradnl" sz="1400" b="1" dirty="0">
              <a:solidFill>
                <a:srgbClr val="000000"/>
              </a:solidFill>
            </a:endParaRPr>
          </a:p>
          <a:p>
            <a:pPr algn="ctr">
              <a:spcAft>
                <a:spcPts val="432"/>
              </a:spcAft>
            </a:pPr>
            <a:endParaRPr lang="es-ES_tradnl" sz="1400" b="1" dirty="0">
              <a:solidFill>
                <a:srgbClr val="00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305435" y="1418260"/>
            <a:ext cx="3155890" cy="24536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432"/>
              </a:spcAft>
            </a:pPr>
            <a:r>
              <a:rPr lang="en-GB" sz="1600" b="1" i="1" dirty="0" smtClean="0">
                <a:solidFill>
                  <a:srgbClr val="000000"/>
                </a:solidFill>
              </a:rPr>
              <a:t>Same information but heterogeneously presented, how can deal with it?:</a:t>
            </a:r>
            <a:endParaRPr lang="en-GB" sz="1600" i="1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000000"/>
                </a:solidFill>
              </a:rPr>
              <a:t>Develop a </a:t>
            </a:r>
            <a:r>
              <a:rPr lang="en-GB" sz="1600" b="1" i="1" dirty="0" smtClean="0">
                <a:solidFill>
                  <a:srgbClr val="000000"/>
                </a:solidFill>
              </a:rPr>
              <a:t>web application prototype </a:t>
            </a:r>
            <a:r>
              <a:rPr lang="en-GB" sz="1600" i="1" dirty="0" smtClean="0">
                <a:solidFill>
                  <a:srgbClr val="000000"/>
                </a:solidFill>
              </a:rPr>
              <a:t>for information retrieval and storage </a:t>
            </a:r>
          </a:p>
          <a:p>
            <a:pPr marL="285750" indent="-285750">
              <a:spcAft>
                <a:spcPts val="432"/>
              </a:spcAft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000000"/>
                </a:solidFill>
              </a:rPr>
              <a:t>Create a specific </a:t>
            </a:r>
            <a:r>
              <a:rPr lang="en-GB" sz="1600" b="1" i="1" dirty="0" smtClean="0">
                <a:solidFill>
                  <a:srgbClr val="000000"/>
                </a:solidFill>
              </a:rPr>
              <a:t>ontology</a:t>
            </a:r>
            <a:r>
              <a:rPr lang="en-GB" sz="1600" i="1" dirty="0" smtClean="0">
                <a:solidFill>
                  <a:srgbClr val="000000"/>
                </a:solidFill>
              </a:rPr>
              <a:t> (dictionary of ESG words)</a:t>
            </a:r>
          </a:p>
          <a:p>
            <a:pPr>
              <a:spcAft>
                <a:spcPts val="432"/>
              </a:spcAft>
            </a:pPr>
            <a:endParaRPr lang="en-GB" sz="1600" i="1" dirty="0">
              <a:solidFill>
                <a:srgbClr val="000000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4561980"/>
            <a:ext cx="9436881" cy="40972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40" y="4863869"/>
            <a:ext cx="9436882" cy="101486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8472264" y="959278"/>
            <a:ext cx="2808311" cy="4263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432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ANUAL CONSOLIDATED ACCOUNTS FROM MELIA</a:t>
            </a:r>
            <a:endParaRPr lang="es-ES_tradnl" sz="1400" b="1" dirty="0">
              <a:solidFill>
                <a:srgbClr val="000000"/>
              </a:solidFill>
            </a:endParaRPr>
          </a:p>
          <a:p>
            <a:pPr marL="285750" indent="-285750" algn="ctr">
              <a:spcAft>
                <a:spcPts val="432"/>
              </a:spcAft>
              <a:buFontTx/>
              <a:buChar char="-"/>
            </a:pPr>
            <a:endParaRPr lang="es-ES_tradnl" sz="1400" b="1" dirty="0">
              <a:solidFill>
                <a:srgbClr val="000000"/>
              </a:solidFill>
            </a:endParaRPr>
          </a:p>
          <a:p>
            <a:pPr algn="ctr">
              <a:spcAft>
                <a:spcPts val="432"/>
              </a:spcAft>
            </a:pPr>
            <a:endParaRPr lang="es-ES_tradnl" sz="1400" b="1" dirty="0">
              <a:solidFill>
                <a:srgbClr val="00000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605492" y="4225540"/>
            <a:ext cx="6555776" cy="4263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432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ANUAL CONSOLIDATED FINANCIAL STATAMENTS FROM TELEFONICA</a:t>
            </a:r>
            <a:endParaRPr lang="es-ES_tradnl" sz="1400" b="1" dirty="0">
              <a:solidFill>
                <a:srgbClr val="000000"/>
              </a:solidFill>
            </a:endParaRPr>
          </a:p>
          <a:p>
            <a:pPr marL="285750" indent="-285750" algn="ctr">
              <a:spcAft>
                <a:spcPts val="432"/>
              </a:spcAft>
              <a:buFontTx/>
              <a:buChar char="-"/>
            </a:pPr>
            <a:endParaRPr lang="es-ES_tradnl" sz="1400" b="1" dirty="0">
              <a:solidFill>
                <a:srgbClr val="000000"/>
              </a:solidFill>
            </a:endParaRPr>
          </a:p>
          <a:p>
            <a:pPr algn="ctr">
              <a:spcAft>
                <a:spcPts val="432"/>
              </a:spcAft>
            </a:pPr>
            <a:endParaRPr lang="es-ES_tradnl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Prototype developed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Directorate general economics, statistics and research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 </a:t>
            </a:r>
            <a:r>
              <a:rPr lang="es-ES" dirty="0"/>
              <a:t>CREATION OF THE ESG DATABASE PROTOTYPE</a:t>
            </a:r>
          </a:p>
        </p:txBody>
      </p:sp>
      <p:sp>
        <p:nvSpPr>
          <p:cNvPr id="30" name="Marcador de texto 4"/>
          <p:cNvSpPr txBox="1">
            <a:spLocks/>
          </p:cNvSpPr>
          <p:nvPr/>
        </p:nvSpPr>
        <p:spPr>
          <a:xfrm>
            <a:off x="417106" y="864275"/>
            <a:ext cx="11415404" cy="4374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400" b="1" smtClean="0"/>
              <a:t>A web application with (semi-automatic) full-text search and storage capabilities has been developed.</a:t>
            </a:r>
            <a:endParaRPr lang="en-GB" sz="1400" b="1" dirty="0"/>
          </a:p>
        </p:txBody>
      </p:sp>
      <p:sp>
        <p:nvSpPr>
          <p:cNvPr id="31" name="Rectángulo 30"/>
          <p:cNvSpPr/>
          <p:nvPr/>
        </p:nvSpPr>
        <p:spPr>
          <a:xfrm>
            <a:off x="269327" y="1521272"/>
            <a:ext cx="288032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/>
              <a:t>The user selects a </a:t>
            </a:r>
            <a:r>
              <a:rPr lang="en-GB" sz="1400" b="1" dirty="0"/>
              <a:t>year, company and indicator</a:t>
            </a:r>
            <a:r>
              <a:rPr lang="en-GB" sz="1400" dirty="0"/>
              <a:t>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400" dirty="0"/>
              <a:t>The tool </a:t>
            </a:r>
            <a:r>
              <a:rPr lang="en-US" sz="1400" b="1" dirty="0"/>
              <a:t>searches the ontology</a:t>
            </a:r>
            <a:r>
              <a:rPr lang="en-US" sz="1400" dirty="0"/>
              <a:t> in company documents and presents an ordered list of paragraphs in order of </a:t>
            </a:r>
            <a:r>
              <a:rPr lang="en-US" sz="1400" dirty="0" smtClean="0"/>
              <a:t>relevance.</a:t>
            </a:r>
            <a:endParaRPr lang="en-US" sz="1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 smtClean="0"/>
              <a:t>The </a:t>
            </a:r>
            <a:r>
              <a:rPr lang="en-GB" sz="1400" dirty="0"/>
              <a:t>user </a:t>
            </a:r>
            <a:r>
              <a:rPr lang="en-GB" sz="1400" b="1" dirty="0"/>
              <a:t>validates the search results and stores </a:t>
            </a:r>
            <a:r>
              <a:rPr lang="en-GB" sz="1400" dirty="0"/>
              <a:t>the indicator value into the database.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400" b="1" dirty="0"/>
              <a:t>Context information </a:t>
            </a:r>
            <a:r>
              <a:rPr lang="en-US" sz="1400" dirty="0"/>
              <a:t>(user, data, page and paragraph, terms and search results…) </a:t>
            </a:r>
            <a:r>
              <a:rPr lang="en-US" sz="1400" dirty="0" smtClean="0"/>
              <a:t>is </a:t>
            </a:r>
            <a:r>
              <a:rPr lang="en-US" sz="1400" dirty="0"/>
              <a:t>saved, which will serve to </a:t>
            </a:r>
            <a:r>
              <a:rPr lang="en-US" sz="1400" b="1" dirty="0"/>
              <a:t>improve the automation </a:t>
            </a:r>
            <a:r>
              <a:rPr lang="en-US" sz="1400" dirty="0"/>
              <a:t>in the search process.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43" y="1183078"/>
            <a:ext cx="8636230" cy="388292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67" y="3759409"/>
            <a:ext cx="2053969" cy="1681429"/>
          </a:xfrm>
          <a:prstGeom prst="rect">
            <a:avLst/>
          </a:prstGeom>
        </p:spPr>
      </p:pic>
      <p:sp>
        <p:nvSpPr>
          <p:cNvPr id="38" name="Elipse 37"/>
          <p:cNvSpPr/>
          <p:nvPr/>
        </p:nvSpPr>
        <p:spPr>
          <a:xfrm>
            <a:off x="4735853" y="1973847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1</a:t>
            </a:r>
            <a:endParaRPr lang="es-ES_tradnl" sz="1600" dirty="0"/>
          </a:p>
        </p:txBody>
      </p:sp>
      <p:sp>
        <p:nvSpPr>
          <p:cNvPr id="39" name="Elipse 38"/>
          <p:cNvSpPr/>
          <p:nvPr/>
        </p:nvSpPr>
        <p:spPr>
          <a:xfrm>
            <a:off x="4735853" y="2976635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1</a:t>
            </a:r>
            <a:endParaRPr lang="es-ES_tradnl" sz="1600" dirty="0"/>
          </a:p>
        </p:txBody>
      </p:sp>
      <p:sp>
        <p:nvSpPr>
          <p:cNvPr id="40" name="Elipse 39"/>
          <p:cNvSpPr/>
          <p:nvPr/>
        </p:nvSpPr>
        <p:spPr>
          <a:xfrm>
            <a:off x="291871" y="1521272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1</a:t>
            </a:r>
            <a:endParaRPr lang="es-ES_tradnl" sz="1600" dirty="0"/>
          </a:p>
        </p:txBody>
      </p:sp>
      <p:sp>
        <p:nvSpPr>
          <p:cNvPr id="41" name="Elipse 40"/>
          <p:cNvSpPr/>
          <p:nvPr/>
        </p:nvSpPr>
        <p:spPr>
          <a:xfrm>
            <a:off x="6824085" y="1826244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2</a:t>
            </a:r>
            <a:endParaRPr lang="es-ES_tradnl" sz="1600" dirty="0"/>
          </a:p>
        </p:txBody>
      </p:sp>
      <p:sp>
        <p:nvSpPr>
          <p:cNvPr id="42" name="Elipse 41"/>
          <p:cNvSpPr/>
          <p:nvPr/>
        </p:nvSpPr>
        <p:spPr>
          <a:xfrm>
            <a:off x="291870" y="2105130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2</a:t>
            </a:r>
            <a:endParaRPr lang="es-ES_tradnl" sz="1600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968" y="5176937"/>
            <a:ext cx="8400467" cy="1238774"/>
          </a:xfrm>
          <a:prstGeom prst="rect">
            <a:avLst/>
          </a:prstGeom>
        </p:spPr>
      </p:pic>
      <p:sp>
        <p:nvSpPr>
          <p:cNvPr id="44" name="Elipse 43"/>
          <p:cNvSpPr/>
          <p:nvPr/>
        </p:nvSpPr>
        <p:spPr>
          <a:xfrm>
            <a:off x="4837491" y="5124584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3</a:t>
            </a:r>
            <a:endParaRPr lang="es-ES_tradnl" sz="1600" dirty="0"/>
          </a:p>
        </p:txBody>
      </p:sp>
      <p:sp>
        <p:nvSpPr>
          <p:cNvPr id="45" name="Elipse 44"/>
          <p:cNvSpPr/>
          <p:nvPr/>
        </p:nvSpPr>
        <p:spPr>
          <a:xfrm>
            <a:off x="291869" y="3350867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3</a:t>
            </a:r>
            <a:endParaRPr lang="es-ES_tradnl" sz="1600" dirty="0"/>
          </a:p>
        </p:txBody>
      </p:sp>
      <p:sp>
        <p:nvSpPr>
          <p:cNvPr id="54" name="Elipse 53"/>
          <p:cNvSpPr/>
          <p:nvPr/>
        </p:nvSpPr>
        <p:spPr>
          <a:xfrm>
            <a:off x="11708087" y="2976635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4</a:t>
            </a:r>
            <a:endParaRPr lang="es-ES_tradnl" sz="1600" dirty="0"/>
          </a:p>
        </p:txBody>
      </p:sp>
      <p:sp>
        <p:nvSpPr>
          <p:cNvPr id="55" name="Elipse 54"/>
          <p:cNvSpPr/>
          <p:nvPr/>
        </p:nvSpPr>
        <p:spPr>
          <a:xfrm>
            <a:off x="291869" y="4326077"/>
            <a:ext cx="249561" cy="29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4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4073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INTERNAL USE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Relevance of the review process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Directorate general economics, statistics and research</a:t>
            </a:r>
            <a:endParaRPr lang="en-GB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n-GB" dirty="0"/>
              <a:t>Quality control</a:t>
            </a:r>
            <a:endParaRPr lang="es-ES" dirty="0"/>
          </a:p>
        </p:txBody>
      </p:sp>
      <p:sp>
        <p:nvSpPr>
          <p:cNvPr id="41" name="Rectángulo 40"/>
          <p:cNvSpPr/>
          <p:nvPr/>
        </p:nvSpPr>
        <p:spPr>
          <a:xfrm>
            <a:off x="277488" y="945507"/>
            <a:ext cx="1479681" cy="755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58691" y="1025653"/>
            <a:ext cx="1489039" cy="55916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432"/>
              </a:spcAft>
            </a:pPr>
            <a:r>
              <a:rPr lang="en-GB" sz="1400" b="1" dirty="0" smtClean="0">
                <a:solidFill>
                  <a:srgbClr val="000000"/>
                </a:solidFill>
              </a:rPr>
              <a:t>PURPOSE OF THE REVIEW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917926" y="945507"/>
            <a:ext cx="9577064" cy="7504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62645" y="945507"/>
            <a:ext cx="9532345" cy="7504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spcAft>
                <a:spcPts val="432"/>
              </a:spcAft>
            </a:pPr>
            <a:r>
              <a:rPr lang="en-GB" sz="1400" dirty="0" smtClean="0">
                <a:solidFill>
                  <a:srgbClr val="000000"/>
                </a:solidFill>
                <a:latin typeface="BdE Neue Helvetica 55 Roman" pitchFamily="34" charset="0"/>
              </a:rPr>
              <a:t>The objective of the review carried out is: 1) To ensure that the </a:t>
            </a:r>
            <a:r>
              <a:rPr lang="en-GB" sz="1400" b="1" dirty="0" smtClean="0">
                <a:solidFill>
                  <a:srgbClr val="000000"/>
                </a:solidFill>
                <a:latin typeface="BdE Neue Helvetica 55 Roman" pitchFamily="34" charset="0"/>
              </a:rPr>
              <a:t>information collected </a:t>
            </a:r>
            <a:r>
              <a:rPr lang="en-GB" sz="1400" dirty="0" smtClean="0">
                <a:solidFill>
                  <a:srgbClr val="000000"/>
                </a:solidFill>
                <a:latin typeface="BdE Neue Helvetica 55 Roman" pitchFamily="34" charset="0"/>
              </a:rPr>
              <a:t>is as </a:t>
            </a:r>
            <a:r>
              <a:rPr lang="en-GB" sz="1400" b="1" dirty="0" smtClean="0">
                <a:solidFill>
                  <a:srgbClr val="000000"/>
                </a:solidFill>
                <a:latin typeface="BdE Neue Helvetica 55 Roman" pitchFamily="34" charset="0"/>
              </a:rPr>
              <a:t>coherent, reliable and precise </a:t>
            </a:r>
            <a:r>
              <a:rPr lang="en-GB" sz="1400" dirty="0" smtClean="0">
                <a:solidFill>
                  <a:srgbClr val="000000"/>
                </a:solidFill>
                <a:latin typeface="BdE Neue Helvetica 55 Roman" pitchFamily="34" charset="0"/>
              </a:rPr>
              <a:t>as possible and 2) To learn the </a:t>
            </a:r>
            <a:r>
              <a:rPr lang="en-GB" sz="1400" b="1" dirty="0" smtClean="0">
                <a:solidFill>
                  <a:srgbClr val="000000"/>
                </a:solidFill>
                <a:latin typeface="BdE Neue Helvetica 55 Roman" pitchFamily="34" charset="0"/>
              </a:rPr>
              <a:t>behaviour and case studies </a:t>
            </a:r>
            <a:r>
              <a:rPr lang="en-GB" sz="1400" dirty="0" smtClean="0">
                <a:solidFill>
                  <a:srgbClr val="000000"/>
                </a:solidFill>
                <a:latin typeface="BdE Neue Helvetica 55 Roman" pitchFamily="34" charset="0"/>
              </a:rPr>
              <a:t>of the different indicators with the objective to improve the application, in the process of loading data and future quality controls.</a:t>
            </a:r>
            <a:endParaRPr lang="en-GB" sz="1400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881438" y="2230174"/>
            <a:ext cx="4191638" cy="47765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FOR NUMERICAL INDICATORS</a:t>
            </a:r>
          </a:p>
          <a:p>
            <a:pPr algn="ctr"/>
            <a:r>
              <a:rPr lang="en-GB" sz="1200" b="1" i="1" dirty="0" smtClean="0">
                <a:solidFill>
                  <a:schemeClr val="bg1"/>
                </a:solidFill>
              </a:rPr>
              <a:t>(</a:t>
            </a:r>
            <a:r>
              <a:rPr lang="en-GB" sz="1200" b="1" dirty="0" smtClean="0">
                <a:solidFill>
                  <a:schemeClr val="bg1"/>
                </a:solidFill>
              </a:rPr>
              <a:t>take value</a:t>
            </a:r>
            <a:r>
              <a:rPr lang="en-GB" sz="1200" b="1" i="1" dirty="0" smtClean="0">
                <a:solidFill>
                  <a:schemeClr val="bg1"/>
                </a:solidFill>
              </a:rPr>
              <a:t>)</a:t>
            </a:r>
            <a:endParaRPr lang="en-GB" sz="1200" b="1" i="1" dirty="0">
              <a:solidFill>
                <a:schemeClr val="bg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7220522" y="2231830"/>
            <a:ext cx="4111064" cy="4776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FOR NON-NUMERICAL INDICATORS</a:t>
            </a:r>
          </a:p>
          <a:p>
            <a:pPr algn="ctr"/>
            <a:r>
              <a:rPr lang="en-GB" sz="1200" b="1" i="1" dirty="0" smtClean="0">
                <a:solidFill>
                  <a:schemeClr val="bg1"/>
                </a:solidFill>
              </a:rPr>
              <a:t>(categorical result)</a:t>
            </a:r>
            <a:endParaRPr lang="en-GB" sz="1200" b="1" i="1" dirty="0">
              <a:solidFill>
                <a:schemeClr val="bg1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377382" y="2230175"/>
            <a:ext cx="396302" cy="4776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1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271300" y="2152136"/>
            <a:ext cx="11223775" cy="42585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277574" y="1768232"/>
            <a:ext cx="11227535" cy="31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331811" y="1754964"/>
            <a:ext cx="4544767" cy="2572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432"/>
              </a:spcAft>
            </a:pPr>
            <a:r>
              <a:rPr lang="en-GB" sz="1400" b="1" dirty="0" smtClean="0">
                <a:solidFill>
                  <a:srgbClr val="000000"/>
                </a:solidFill>
              </a:rPr>
              <a:t>STRUCTURE OF THE REVIEW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400005" y="2842992"/>
            <a:ext cx="4673071" cy="181188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i="1" dirty="0">
              <a:solidFill>
                <a:schemeClr val="bg1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6706544" y="2833486"/>
            <a:ext cx="4625042" cy="18827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i="1" dirty="0">
              <a:solidFill>
                <a:schemeClr val="bg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99563" y="2844896"/>
            <a:ext cx="4596844" cy="18099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Individual data-by-data analysis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Verification of metric, values, consistency with sector and historical series.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Review and analysis of the most common metric to establish it as the homogeneous metric.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Elimination of duplicities between exercises.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Preparation of tables on behaviour by sector and year.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Collection of examples in memory.</a:t>
            </a:r>
            <a:endParaRPr lang="en-GB" sz="1200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758311" y="2891921"/>
            <a:ext cx="4521507" cy="14990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Random data analysis.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Checking for inconsistencies between years (“YES” one year and “NO” the next or vice versa).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Approximate analysis of the degree of success in the search for that indicator.</a:t>
            </a:r>
          </a:p>
          <a:p>
            <a:pPr marL="342900" indent="-342900" algn="just">
              <a:spcAft>
                <a:spcPts val="432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BdE Neue Helvetica 55 Roman" pitchFamily="34" charset="0"/>
              </a:rPr>
              <a:t>Compilation of examples in memory.</a:t>
            </a:r>
            <a:endParaRPr lang="en-GB" sz="1200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6706544" y="2230174"/>
            <a:ext cx="396302" cy="4776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2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5159896" y="2833485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Consistency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5159896" y="3190559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Historical data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5159896" y="3547633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Homogenize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5159896" y="3904707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Common metric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159896" y="4261781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Duplicities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5159896" y="4618855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Analysis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5159896" y="4975929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Coherence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5159896" y="5333003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Examples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5159896" y="5690077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Guide´s preparation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5144417" y="6047147"/>
            <a:ext cx="1445413" cy="2187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…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2388302" y="4688745"/>
            <a:ext cx="2756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OUTPUT 1 [ECONOMIC ANALYSIS</a:t>
            </a:r>
            <a:r>
              <a:rPr lang="en-GB" sz="800" dirty="0" smtClean="0"/>
              <a:t>]: INFORMATION BY SECTOR AND YEAR FOR EACH INDICATORS</a:t>
            </a:r>
            <a:endParaRPr lang="en-GB" sz="800" i="1" dirty="0"/>
          </a:p>
        </p:txBody>
      </p:sp>
      <p:sp>
        <p:nvSpPr>
          <p:cNvPr id="75" name="Rectángulo 74"/>
          <p:cNvSpPr/>
          <p:nvPr/>
        </p:nvSpPr>
        <p:spPr>
          <a:xfrm>
            <a:off x="8853244" y="4703611"/>
            <a:ext cx="265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 smtClean="0"/>
              <a:t>OUTPUT 2 [FOUND / NOT FOUND ANALYSIS]: </a:t>
            </a:r>
            <a:r>
              <a:rPr lang="en-GB" sz="800" dirty="0" smtClean="0"/>
              <a:t>INFORMATION BY SECTOR AND YEAR FOR EACH INDICATOR</a:t>
            </a:r>
            <a:endParaRPr lang="en-GB" sz="8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365381" y="6014175"/>
            <a:ext cx="4673513" cy="5334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spcAft>
                <a:spcPts val="432"/>
              </a:spcAft>
            </a:pPr>
            <a:r>
              <a:rPr lang="en-US" sz="1100" i="1" dirty="0">
                <a:solidFill>
                  <a:srgbClr val="000000"/>
                </a:solidFill>
                <a:latin typeface="BdE Neue Helvetica 55 Roman" pitchFamily="34" charset="0"/>
              </a:rPr>
              <a:t>Analysis of: (1) Total sum / (2) Nº of companies / (3) Mean by sector/year / (4) Max/Min </a:t>
            </a:r>
            <a:endParaRPr lang="es-ES_tradnl" sz="1100" b="1" i="1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6706458" y="6173838"/>
            <a:ext cx="4636233" cy="2948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spcAft>
                <a:spcPts val="432"/>
              </a:spcAft>
            </a:pPr>
            <a:r>
              <a:rPr lang="en-US" sz="1100" i="1" dirty="0">
                <a:solidFill>
                  <a:srgbClr val="000000"/>
                </a:solidFill>
                <a:latin typeface="BdE Neue Helvetica 55 Roman" pitchFamily="34" charset="0"/>
              </a:rPr>
              <a:t>Analysis of: (1) Total not found / (2) Nº of companies found&amp;not found </a:t>
            </a:r>
            <a:r>
              <a:rPr lang="en-US" sz="1100" i="1" dirty="0" smtClean="0">
                <a:solidFill>
                  <a:srgbClr val="000000"/>
                </a:solidFill>
                <a:latin typeface="BdE Neue Helvetica 55 Roman" pitchFamily="34" charset="0"/>
              </a:rPr>
              <a:t>/</a:t>
            </a:r>
            <a:endParaRPr lang="es-ES_tradnl" sz="1100" b="1" i="1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09" y="4703611"/>
            <a:ext cx="4604708" cy="133089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98" y="4820597"/>
            <a:ext cx="4391663" cy="1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PORTADA">
  <a:themeElements>
    <a:clrScheme name="Personalizado 40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CB068E5-FAF1-4441-A304-ED7CB073753A}" vid="{6DEADFA2-DA8D-4240-A931-F45BC1473825}"/>
    </a:ext>
  </a:extLst>
</a:theme>
</file>

<file path=ppt/theme/theme2.xml><?xml version="1.0" encoding="utf-8"?>
<a:theme xmlns:a="http://schemas.openxmlformats.org/drawingml/2006/main" name="2.INDICE">
  <a:themeElements>
    <a:clrScheme name="Personalizado 41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CB068E5-FAF1-4441-A304-ED7CB073753A}" vid="{66646D8A-1904-491E-BA79-6BE08B52C65F}"/>
    </a:ext>
  </a:extLst>
</a:theme>
</file>

<file path=ppt/theme/theme3.xml><?xml version="1.0" encoding="utf-8"?>
<a:theme xmlns:a="http://schemas.openxmlformats.org/drawingml/2006/main" name="3.CONTENIDO">
  <a:themeElements>
    <a:clrScheme name="Personalizado 26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ts val="2160"/>
          </a:lnSpc>
          <a:spcBef>
            <a:spcPts val="0"/>
          </a:spcBef>
          <a:spcAft>
            <a:spcPts val="432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dE Neue Helvetica 55 Roman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9CB068E5-FAF1-4441-A304-ED7CB073753A}" vid="{2B191295-A760-4D06-9A19-860477CF1E27}"/>
    </a:ext>
  </a:extLst>
</a:theme>
</file>

<file path=ppt/theme/theme4.xml><?xml version="1.0" encoding="utf-8"?>
<a:theme xmlns:a="http://schemas.openxmlformats.org/drawingml/2006/main" name="4.CIERRE">
  <a:themeElements>
    <a:clrScheme name="Personalizado 42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CB068E5-FAF1-4441-A304-ED7CB073753A}" vid="{E19AFE0D-7CBB-4936-8523-7051CF74D9C1}"/>
    </a:ext>
  </a:extLst>
</a:theme>
</file>

<file path=ppt/theme/theme5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Presentacion_cobre_16_9</Template>
  <TotalTime>0</TotalTime>
  <Words>2220</Words>
  <Application>Microsoft Office PowerPoint</Application>
  <PresentationFormat>Panorámica</PresentationFormat>
  <Paragraphs>360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Arial</vt:lpstr>
      <vt:lpstr>BdE Neue Helvetica 45 Light</vt:lpstr>
      <vt:lpstr>BdE Neue Helvetica 55 Roman</vt:lpstr>
      <vt:lpstr>Calibri</vt:lpstr>
      <vt:lpstr>Gill Sans</vt:lpstr>
      <vt:lpstr>Helvetica</vt:lpstr>
      <vt:lpstr>Segoe UI</vt:lpstr>
      <vt:lpstr>Times</vt:lpstr>
      <vt:lpstr>Times New Roman</vt:lpstr>
      <vt:lpstr>Wingdings</vt:lpstr>
      <vt:lpstr>1.PORTADA</vt:lpstr>
      <vt:lpstr>2.INDICE</vt:lpstr>
      <vt:lpstr>3.CONTENIDO</vt:lpstr>
      <vt:lpstr>4.CIERRE</vt:lpstr>
      <vt:lpstr>MICRODATA BASE OF SUSTAINABILITY INDICATORS (esg) DEVELOPED AT BANCO DE ESPAÑA USING AI TOOLS </vt:lpstr>
      <vt:lpstr>INDEX</vt:lpstr>
      <vt:lpstr>1. INTRODUCTION AND CONTEXT</vt:lpstr>
      <vt:lpstr>1. INTRODUCTION AND CONTEXT</vt:lpstr>
      <vt:lpstr>2. Researching and establishing the relevant indicators</vt:lpstr>
      <vt:lpstr>2. Researching and establishing the relevant indicators</vt:lpstr>
      <vt:lpstr>3. CREATION OF THE ESG DATABASE PROTOTYPE</vt:lpstr>
      <vt:lpstr>3. CREATION OF THE ESG DATABASE PROTOTYPE</vt:lpstr>
      <vt:lpstr>4. Quality control</vt:lpstr>
      <vt:lpstr>4. Quality control</vt:lpstr>
      <vt:lpstr>4. Quality control</vt:lpstr>
      <vt:lpstr>5. IMPROVEMENT OF THE SUPERVISED LEARNING SYSTEM</vt:lpstr>
      <vt:lpstr>6. Main results</vt:lpstr>
      <vt:lpstr>6. Main results</vt:lpstr>
      <vt:lpstr>7. Data gaps and limitations</vt:lpstr>
      <vt:lpstr>8. CONCLUSIONS</vt:lpstr>
      <vt:lpstr>THANKS FOR YOUR ATTENTION</vt:lpstr>
      <vt:lpstr>ANNEX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2021-09-02T07:43:43Z</dcterms:created>
  <dcterms:modified xsi:type="dcterms:W3CDTF">2023-04-05T07:16:17Z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ViewSlideMasterView" visible="true"/>
        <mso:control idQ="mso:ViewNormalViewPowerPoint" visible="true"/>
      </mso:documentControls>
    </mso:qat>
  </mso:ribbon>
</mso:customUI>
</file>